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0" r:id="rId2"/>
    <p:sldId id="268" r:id="rId3"/>
    <p:sldId id="361" r:id="rId4"/>
    <p:sldId id="377" r:id="rId5"/>
    <p:sldId id="271" r:id="rId6"/>
    <p:sldId id="376" r:id="rId7"/>
    <p:sldId id="362" r:id="rId8"/>
    <p:sldId id="363" r:id="rId9"/>
    <p:sldId id="367" r:id="rId10"/>
    <p:sldId id="368" r:id="rId11"/>
    <p:sldId id="369" r:id="rId12"/>
    <p:sldId id="364" r:id="rId13"/>
    <p:sldId id="365" r:id="rId14"/>
    <p:sldId id="366" r:id="rId15"/>
    <p:sldId id="370" r:id="rId16"/>
    <p:sldId id="311" r:id="rId17"/>
    <p:sldId id="372" r:id="rId18"/>
    <p:sldId id="373" r:id="rId19"/>
    <p:sldId id="312" r:id="rId20"/>
    <p:sldId id="334" r:id="rId21"/>
    <p:sldId id="335" r:id="rId22"/>
    <p:sldId id="336" r:id="rId23"/>
    <p:sldId id="339" r:id="rId24"/>
    <p:sldId id="338" r:id="rId25"/>
    <p:sldId id="337"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13" r:id="rId41"/>
    <p:sldId id="314" r:id="rId42"/>
    <p:sldId id="354" r:id="rId43"/>
    <p:sldId id="355" r:id="rId44"/>
    <p:sldId id="356" r:id="rId45"/>
    <p:sldId id="357" r:id="rId46"/>
    <p:sldId id="379" r:id="rId47"/>
    <p:sldId id="287" r:id="rId48"/>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p15:clr>
            <a:srgbClr val="A4A3A4"/>
          </p15:clr>
        </p15:guide>
        <p15:guide id="2" pos="3824">
          <p15:clr>
            <a:srgbClr val="A4A3A4"/>
          </p15:clr>
        </p15:guide>
        <p15:guide id="3" orient="horz" pos="346">
          <p15:clr>
            <a:srgbClr val="A4A3A4"/>
          </p15:clr>
        </p15:guide>
        <p15:guide id="4" orient="horz" pos="3974">
          <p15:clr>
            <a:srgbClr val="A4A3A4"/>
          </p15:clr>
        </p15:guide>
        <p15:guide id="5" pos="325">
          <p15:clr>
            <a:srgbClr val="A4A3A4"/>
          </p15:clr>
        </p15:guide>
        <p15:guide id="6" pos="73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盛 李杰" initials="盛" lastIdx="1" clrIdx="0">
    <p:extLst>
      <p:ext uri="{19B8F6BF-5375-455C-9EA6-DF929625EA0E}">
        <p15:presenceInfo xmlns:p15="http://schemas.microsoft.com/office/powerpoint/2012/main" userId="4ac4e2fbec5091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383C"/>
    <a:srgbClr val="ED6C00"/>
    <a:srgbClr val="2BB7B3"/>
    <a:srgbClr val="003F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4660"/>
  </p:normalViewPr>
  <p:slideViewPr>
    <p:cSldViewPr snapToGrid="0" showGuides="1">
      <p:cViewPr varScale="1">
        <p:scale>
          <a:sx n="94" d="100"/>
          <a:sy n="94" d="100"/>
        </p:scale>
        <p:origin x="115" y="106"/>
      </p:cViewPr>
      <p:guideLst>
        <p:guide orient="horz" pos="2177"/>
        <p:guide pos="3824"/>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崇珊" userId="7d5bb3ecac52cfab" providerId="LiveId" clId="{032334D7-B97D-4E1D-9827-E7ED6CE03BA1}"/>
    <pc:docChg chg="custSel modSld">
      <pc:chgData name="李 崇珊" userId="7d5bb3ecac52cfab" providerId="LiveId" clId="{032334D7-B97D-4E1D-9827-E7ED6CE03BA1}" dt="2022-06-16T15:02:12.646" v="7" actId="1076"/>
      <pc:docMkLst>
        <pc:docMk/>
      </pc:docMkLst>
      <pc:sldChg chg="delSp modSp mod">
        <pc:chgData name="李 崇珊" userId="7d5bb3ecac52cfab" providerId="LiveId" clId="{032334D7-B97D-4E1D-9827-E7ED6CE03BA1}" dt="2022-06-16T15:02:12.646" v="7" actId="1076"/>
        <pc:sldMkLst>
          <pc:docMk/>
          <pc:sldMk cId="0" sldId="287"/>
        </pc:sldMkLst>
        <pc:spChg chg="mod">
          <ac:chgData name="李 崇珊" userId="7d5bb3ecac52cfab" providerId="LiveId" clId="{032334D7-B97D-4E1D-9827-E7ED6CE03BA1}" dt="2022-06-16T15:02:12.646" v="7" actId="1076"/>
          <ac:spMkLst>
            <pc:docMk/>
            <pc:sldMk cId="0" sldId="287"/>
            <ac:spMk id="2" creationId="{00000000-0000-0000-0000-000000000000}"/>
          </ac:spMkLst>
        </pc:spChg>
        <pc:spChg chg="del mod">
          <ac:chgData name="李 崇珊" userId="7d5bb3ecac52cfab" providerId="LiveId" clId="{032334D7-B97D-4E1D-9827-E7ED6CE03BA1}" dt="2022-06-16T15:02:09.244" v="6" actId="478"/>
          <ac:spMkLst>
            <pc:docMk/>
            <pc:sldMk cId="0" sldId="287"/>
            <ac:spMk id="3" creationId="{A98C0FC1-0CB4-6CD1-DC7B-5B38BA78E299}"/>
          </ac:spMkLst>
        </pc:spChg>
        <pc:spChg chg="mod">
          <ac:chgData name="李 崇珊" userId="7d5bb3ecac52cfab" providerId="LiveId" clId="{032334D7-B97D-4E1D-9827-E7ED6CE03BA1}" dt="2022-06-16T15:02:12.646" v="7" actId="1076"/>
          <ac:spMkLst>
            <pc:docMk/>
            <pc:sldMk cId="0" sldId="287"/>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baike.baidu.com/item/%E5%88%87%E5%90%91%E5%8A%A0%E9%80%9F%E5%BA%A6/895020" TargetMode="External"/><Relationship Id="rId3" Type="http://schemas.openxmlformats.org/officeDocument/2006/relationships/image" Target="../media/image55.png"/><Relationship Id="rId7" Type="http://schemas.openxmlformats.org/officeDocument/2006/relationships/image" Target="../media/image4.svg"/><Relationship Id="rId12" Type="http://schemas.openxmlformats.org/officeDocument/2006/relationships/hyperlink" Target="https://baike.baidu.com/item/%E7%A7%91%E9%87%8C%E5%A5%A5%E5%88%A9%E5%8A%A0%E9%80%9F%E5%BA%A6/4383598" TargetMode="External"/><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2.svg"/><Relationship Id="rId10" Type="http://schemas.openxmlformats.org/officeDocument/2006/relationships/hyperlink" Target="https://baike.baidu.com/item/%E6%83%AF%E6%80%A7/3595487" TargetMode="External"/><Relationship Id="rId4" Type="http://schemas.openxmlformats.org/officeDocument/2006/relationships/image" Target="../media/image1.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8.gif"/><Relationship Id="rId7" Type="http://schemas.openxmlformats.org/officeDocument/2006/relationships/image" Target="../media/image4.sv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hyperlink" Target="https://baike.baidu.com/item/%E8%A7%92%E9%80%9F%E5%BA%A6/1532689" TargetMode="External"/><Relationship Id="rId4" Type="http://schemas.openxmlformats.org/officeDocument/2006/relationships/image" Target="../media/image1.png"/><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2.sv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1.png"/><Relationship Id="rId16"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sv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2.png"/><Relationship Id="rId14"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2.svg"/><Relationship Id="rId11" Type="http://schemas.openxmlformats.org/officeDocument/2006/relationships/image" Target="../media/image85.png"/><Relationship Id="rId5" Type="http://schemas.openxmlformats.org/officeDocument/2006/relationships/image" Target="../media/image1.png"/><Relationship Id="rId10" Type="http://schemas.openxmlformats.org/officeDocument/2006/relationships/image" Target="../media/image84.png"/><Relationship Id="rId4" Type="http://schemas.openxmlformats.org/officeDocument/2006/relationships/image" Target="../media/image4.sv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svg"/><Relationship Id="rId7"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svg"/><Relationship Id="rId7"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2.gif"/><Relationship Id="rId5" Type="http://schemas.openxmlformats.org/officeDocument/2006/relationships/image" Target="../media/image111.gif"/><Relationship Id="rId4" Type="http://schemas.openxmlformats.org/officeDocument/2006/relationships/image" Target="../media/image110.gif"/></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4.jpeg"/><Relationship Id="rId4" Type="http://schemas.openxmlformats.org/officeDocument/2006/relationships/image" Target="../media/image113.jpe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6.jpeg"/><Relationship Id="rId4" Type="http://schemas.openxmlformats.org/officeDocument/2006/relationships/image" Target="../media/image115.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jpe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hebirobotics.com/" TargetMode="External"/><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doi.org/10.3390/s21227609"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err="1">
                <a:solidFill>
                  <a:srgbClr val="003F43"/>
                </a:solidFill>
                <a:ea typeface="思源黑体 CN Bold" panose="020B0800000000000000" pitchFamily="34" charset="-122"/>
                <a:cs typeface="Open Sans" panose="020B0606030504020204" pitchFamily="34" charset="0"/>
              </a:rPr>
              <a:t>x.x</a:t>
            </a:r>
            <a:r>
              <a:rPr lang="en-US" altLang="zh-CN" sz="4800" dirty="0">
                <a:solidFill>
                  <a:srgbClr val="003F43"/>
                </a:solidFill>
                <a:ea typeface="思源黑体 CN Bold" panose="020B0800000000000000" pitchFamily="34" charset="-122"/>
                <a:cs typeface="Open Sans" panose="020B0606030504020204" pitchFamily="34" charset="0"/>
              </a:rPr>
              <a:t> title</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subtitle</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2888B1F5-40FD-A36D-B547-B28C4EF5224C}"/>
              </a:ext>
            </a:extLst>
          </p:cNvPr>
          <p:cNvSpPr txBox="1"/>
          <p:nvPr/>
        </p:nvSpPr>
        <p:spPr>
          <a:xfrm>
            <a:off x="749139" y="2244526"/>
            <a:ext cx="3241918" cy="369332"/>
          </a:xfrm>
          <a:prstGeom prst="rect">
            <a:avLst/>
          </a:prstGeom>
          <a:noFill/>
        </p:spPr>
        <p:txBody>
          <a:bodyPr wrap="square">
            <a:spAutoFit/>
          </a:bodyPr>
          <a:lstStyle/>
          <a:p>
            <a:pPr algn="just"/>
            <a:r>
              <a:rPr lang="en-US" altLang="zh-CN" dirty="0">
                <a:solidFill>
                  <a:srgbClr val="003F43"/>
                </a:solidFill>
                <a:ea typeface="思源黑体 CN Bold" panose="020B0800000000000000" pitchFamily="34" charset="-122"/>
                <a:cs typeface="Open Sans" panose="020B0606030504020204" pitchFamily="34" charset="0"/>
              </a:rPr>
              <a:t>Text content</a:t>
            </a:r>
            <a:endParaRPr lang="zh-CN" altLang="en-US"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32272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80132"/>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2.2 </a:t>
            </a:r>
            <a:r>
              <a:rPr lang="zh-CN" altLang="en-US" sz="4800" dirty="0">
                <a:solidFill>
                  <a:srgbClr val="003F43"/>
                </a:solidFill>
                <a:ea typeface="思源黑体 CN Bold" panose="020B0800000000000000" pitchFamily="34" charset="-122"/>
                <a:cs typeface="Open Sans" panose="020B0606030504020204" pitchFamily="34" charset="0"/>
              </a:rPr>
              <a:t>关节建模</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209601" y="1031162"/>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2.2.3 </a:t>
            </a:r>
            <a:r>
              <a:rPr lang="zh-CN" altLang="en-US" sz="3200" dirty="0">
                <a:solidFill>
                  <a:srgbClr val="003F43"/>
                </a:solidFill>
                <a:ea typeface="思源黑体 CN Bold" panose="020B0800000000000000" pitchFamily="34" charset="-122"/>
                <a:cs typeface="Open Sans" panose="020B0606030504020204" pitchFamily="34" charset="0"/>
              </a:rPr>
              <a:t>逆运动学</a:t>
            </a:r>
            <a:endParaRPr lang="zh-CN" altLang="zh-CN" sz="3200" dirty="0">
              <a:solidFill>
                <a:srgbClr val="003F43"/>
              </a:solidFill>
              <a:ea typeface="思源黑体 CN Bold" panose="020B0800000000000000" pitchFamily="34" charset="-122"/>
              <a:cs typeface="Open Sans" panose="020B060603050402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C4746FF-498C-A461-694A-91BDB0ADB836}"/>
                  </a:ext>
                </a:extLst>
              </p:cNvPr>
              <p:cNvSpPr txBox="1"/>
              <p:nvPr/>
            </p:nvSpPr>
            <p:spPr>
              <a:xfrm>
                <a:off x="316018" y="1845465"/>
                <a:ext cx="6096000" cy="381989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已知末端坐标为</a:t>
                </a:r>
                <a:r>
                  <a:rPr lang="en-US" altLang="zh-CN" dirty="0">
                    <a:solidFill>
                      <a:srgbClr val="003F43"/>
                    </a:solidFill>
                    <a:ea typeface="思源黑体 CN Bold" panose="020B0800000000000000" pitchFamily="34" charset="-122"/>
                    <a:cs typeface="Open Sans" panose="020B0606030504020204" pitchFamily="34" charset="0"/>
                  </a:rPr>
                  <a:t> [x, y, z] </a:t>
                </a:r>
                <a:r>
                  <a:rPr lang="zh-CN" altLang="zh-CN" dirty="0">
                    <a:solidFill>
                      <a:srgbClr val="003F43"/>
                    </a:solidFill>
                    <a:ea typeface="思源黑体 CN Bold" panose="020B0800000000000000" pitchFamily="34" charset="-122"/>
                    <a:cs typeface="Open Sans" panose="020B0606030504020204" pitchFamily="34" charset="0"/>
                  </a:rPr>
                  <a:t>，令：</a:t>
                </a:r>
              </a:p>
              <a:p>
                <a:pPr indent="266700" algn="just"/>
                <a14:m>
                  <m:oMathPara xmlns:m="http://schemas.openxmlformats.org/officeDocument/2006/math">
                    <m:oMathParaPr>
                      <m:jc m:val="centerGroup"/>
                    </m:oMathParaPr>
                    <m:oMath xmlns:m="http://schemas.openxmlformats.org/officeDocument/2006/math">
                      <m:r>
                        <a:rPr lang="en-US" altLang="zh-CN">
                          <a:solidFill>
                            <a:srgbClr val="003F43"/>
                          </a:solidFill>
                          <a:latin typeface="Cambria Math" panose="02040503050406030204" pitchFamily="18" charset="0"/>
                        </a:rPr>
                        <m:t>𝐴</m:t>
                      </m:r>
                      <m:r>
                        <a:rPr lang="en-US" altLang="zh-CN">
                          <a:solidFill>
                            <a:srgbClr val="003F43"/>
                          </a:solidFill>
                          <a:latin typeface="Cambria Math" panose="02040503050406030204" pitchFamily="18" charset="0"/>
                        </a:rPr>
                        <m:t>=</m:t>
                      </m:r>
                      <m:rad>
                        <m:radPr>
                          <m:degHide m:val="on"/>
                          <m:ctrlPr>
                            <a:rPr lang="zh-CN" altLang="zh-CN" i="1">
                              <a:solidFill>
                                <a:srgbClr val="003F43"/>
                              </a:solidFill>
                              <a:latin typeface="Cambria Math" panose="02040503050406030204" pitchFamily="18" charset="0"/>
                            </a:rPr>
                          </m:ctrlPr>
                        </m:radPr>
                        <m:deg/>
                        <m:e>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𝑥</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𝑦</m:t>
                              </m:r>
                            </m:e>
                            <m:sup>
                              <m:r>
                                <a:rPr lang="en-US" altLang="zh-CN">
                                  <a:solidFill>
                                    <a:srgbClr val="003F43"/>
                                  </a:solidFill>
                                  <a:latin typeface="Cambria Math" panose="02040503050406030204" pitchFamily="18" charset="0"/>
                                </a:rPr>
                                <m:t>2</m:t>
                              </m:r>
                            </m:sup>
                          </m:sSup>
                        </m:e>
                      </m:rad>
                      <m:r>
                        <a:rPr lang="en-US" altLang="zh-CN">
                          <a:solidFill>
                            <a:srgbClr val="003F43"/>
                          </a:solidFill>
                          <a:latin typeface="Cambria Math" panose="02040503050406030204" pitchFamily="18" charset="0"/>
                        </a:rPr>
                        <m:t>−</m:t>
                      </m:r>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1</m:t>
                          </m:r>
                        </m:sub>
                      </m:sSub>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indent="266700" algn="just"/>
                <a14:m>
                  <m:oMathPara xmlns:m="http://schemas.openxmlformats.org/officeDocument/2006/math">
                    <m:oMathParaPr>
                      <m:jc m:val="centerGroup"/>
                    </m:oMathParaPr>
                    <m:oMath xmlns:m="http://schemas.openxmlformats.org/officeDocument/2006/math">
                      <m:r>
                        <a:rPr lang="en-US" altLang="zh-CN">
                          <a:solidFill>
                            <a:srgbClr val="003F43"/>
                          </a:solidFill>
                          <a:latin typeface="Cambria Math" panose="02040503050406030204" pitchFamily="18" charset="0"/>
                        </a:rPr>
                        <m:t>𝐵</m:t>
                      </m:r>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𝑧</m:t>
                      </m:r>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 </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zh-CN" altLang="zh-CN" dirty="0">
                    <a:solidFill>
                      <a:srgbClr val="003F43"/>
                    </a:solidFill>
                    <a:ea typeface="思源黑体 CN Bold" panose="020B0800000000000000" pitchFamily="34" charset="-122"/>
                    <a:cs typeface="Open Sans" panose="020B0606030504020204" pitchFamily="34" charset="0"/>
                  </a:rPr>
                  <a:t>低机位： </a:t>
                </a:r>
              </a:p>
              <a:p>
                <a:pPr indent="266700" algn="just"/>
                <a14:m>
                  <m:oMathPara xmlns:m="http://schemas.openxmlformats.org/officeDocument/2006/math">
                    <m:oMathParaPr>
                      <m:jc m:val="centerGroup"/>
                    </m:oMathParaPr>
                    <m:oMath xmlns:m="http://schemas.openxmlformats.org/officeDocument/2006/math">
                      <m:d>
                        <m:dPr>
                          <m:begChr m:val="["/>
                          <m:endChr m:val="]"/>
                          <m:ctrlPr>
                            <a:rPr lang="zh-CN" altLang="zh-CN" i="1">
                              <a:solidFill>
                                <a:srgbClr val="003F43"/>
                              </a:solidFill>
                              <a:latin typeface="Cambria Math" panose="02040503050406030204" pitchFamily="18" charset="0"/>
                            </a:rPr>
                          </m:ctrlPr>
                        </m:dPr>
                        <m:e>
                          <m:m>
                            <m:mPr>
                              <m:mcs>
                                <m:mc>
                                  <m:mcPr>
                                    <m:count m:val="1"/>
                                    <m:mcJc m:val="center"/>
                                  </m:mcPr>
                                </m:mc>
                              </m:mcs>
                              <m:ctrlPr>
                                <a:rPr lang="zh-CN" altLang="zh-CN" i="1">
                                  <a:solidFill>
                                    <a:srgbClr val="003F43"/>
                                  </a:solidFill>
                                  <a:latin typeface="Cambria Math" panose="02040503050406030204" pitchFamily="18" charset="0"/>
                                </a:rPr>
                              </m:ctrlPr>
                            </m:mP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1</m:t>
                                    </m:r>
                                  </m:sub>
                                </m:sSub>
                              </m:e>
                            </m:m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2</m:t>
                                    </m:r>
                                  </m:sub>
                                </m:sSub>
                              </m:e>
                            </m:m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3</m:t>
                                    </m:r>
                                  </m:sub>
                                </m:sSub>
                              </m:e>
                            </m:mr>
                          </m:m>
                        </m:e>
                      </m:d>
                      <m:r>
                        <a:rPr lang="en-US" altLang="zh-CN">
                          <a:solidFill>
                            <a:srgbClr val="003F43"/>
                          </a:solidFill>
                          <a:latin typeface="Cambria Math" panose="02040503050406030204" pitchFamily="18" charset="0"/>
                        </a:rPr>
                        <m:t>=</m:t>
                      </m:r>
                      <m:d>
                        <m:dPr>
                          <m:begChr m:val="["/>
                          <m:endChr m:val="]"/>
                          <m:ctrlPr>
                            <a:rPr lang="zh-CN" altLang="zh-CN" i="1">
                              <a:solidFill>
                                <a:srgbClr val="003F43"/>
                              </a:solidFill>
                              <a:latin typeface="Cambria Math" panose="02040503050406030204" pitchFamily="18" charset="0"/>
                            </a:rPr>
                          </m:ctrlPr>
                        </m:dPr>
                        <m:e>
                          <m:m>
                            <m:mPr>
                              <m:mcs>
                                <m:mc>
                                  <m:mcPr>
                                    <m:count m:val="1"/>
                                    <m:mcJc m:val="center"/>
                                  </m:mcPr>
                                </m:mc>
                              </m:mcs>
                              <m:ctrlPr>
                                <a:rPr lang="zh-CN" altLang="zh-CN" i="1">
                                  <a:solidFill>
                                    <a:srgbClr val="003F43"/>
                                  </a:solidFill>
                                  <a:latin typeface="Cambria Math" panose="02040503050406030204" pitchFamily="18" charset="0"/>
                                </a:rPr>
                              </m:ctrlPr>
                            </m:mPr>
                            <m:mr>
                              <m:e>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tan</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𝑦</m:t>
                                            </m:r>
                                          </m:num>
                                          <m:den>
                                            <m:r>
                                              <a:rPr lang="en-US" altLang="zh-CN">
                                                <a:solidFill>
                                                  <a:srgbClr val="003F43"/>
                                                </a:solidFill>
                                                <a:latin typeface="Cambria Math" panose="02040503050406030204" pitchFamily="18" charset="0"/>
                                              </a:rPr>
                                              <m:t>𝑥</m:t>
                                            </m:r>
                                          </m:den>
                                        </m:f>
                                      </m:e>
                                    </m:d>
                                  </m:e>
                                </m:func>
                              </m:e>
                            </m:mr>
                            <m:mr>
                              <m:e>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cos</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𝐴</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𝐵</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e>
                                              <m:sup>
                                                <m:r>
                                                  <a:rPr lang="en-US" altLang="zh-CN">
                                                    <a:solidFill>
                                                      <a:srgbClr val="003F43"/>
                                                    </a:solidFill>
                                                    <a:latin typeface="Cambria Math" panose="02040503050406030204" pitchFamily="18" charset="0"/>
                                                  </a:rPr>
                                                  <m:t>2</m:t>
                                                </m:r>
                                              </m:sup>
                                            </m:sSup>
                                          </m:num>
                                          <m:den>
                                            <m:r>
                                              <a:rPr lang="en-US" altLang="zh-CN">
                                                <a:solidFill>
                                                  <a:srgbClr val="003F43"/>
                                                </a:solidFill>
                                                <a:latin typeface="Cambria Math" panose="02040503050406030204" pitchFamily="18" charset="0"/>
                                              </a:rPr>
                                              <m:t>2</m:t>
                                            </m:r>
                                            <m:rad>
                                              <m:radPr>
                                                <m:degHide m:val="on"/>
                                                <m:ctrlPr>
                                                  <a:rPr lang="zh-CN" altLang="zh-CN" i="1">
                                                    <a:solidFill>
                                                      <a:srgbClr val="003F43"/>
                                                    </a:solidFill>
                                                    <a:latin typeface="Cambria Math" panose="02040503050406030204" pitchFamily="18" charset="0"/>
                                                  </a:rPr>
                                                </m:ctrlPr>
                                              </m:radPr>
                                              <m:deg/>
                                              <m:e>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𝐴</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𝐵</m:t>
                                                    </m:r>
                                                  </m:e>
                                                  <m:sup>
                                                    <m:r>
                                                      <a:rPr lang="en-US" altLang="zh-CN">
                                                        <a:solidFill>
                                                          <a:srgbClr val="003F43"/>
                                                        </a:solidFill>
                                                        <a:latin typeface="Cambria Math" panose="02040503050406030204" pitchFamily="18" charset="0"/>
                                                      </a:rPr>
                                                      <m:t>2</m:t>
                                                    </m:r>
                                                  </m:sup>
                                                </m:sSup>
                                              </m:e>
                                            </m:rad>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den>
                                        </m:f>
                                      </m:e>
                                    </m:d>
                                    <m:r>
                                      <a:rPr lang="en-US" altLang="zh-CN">
                                        <a:solidFill>
                                          <a:srgbClr val="003F43"/>
                                        </a:solidFill>
                                        <a:latin typeface="Cambria Math" panose="02040503050406030204" pitchFamily="18" charset="0"/>
                                      </a:rPr>
                                      <m:t>−</m:t>
                                    </m:r>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tan</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𝐵</m:t>
                                                </m:r>
                                              </m:num>
                                              <m:den>
                                                <m:r>
                                                  <a:rPr lang="en-US" altLang="zh-CN">
                                                    <a:solidFill>
                                                      <a:srgbClr val="003F43"/>
                                                    </a:solidFill>
                                                    <a:latin typeface="Cambria Math" panose="02040503050406030204" pitchFamily="18" charset="0"/>
                                                  </a:rPr>
                                                  <m:t>𝐴</m:t>
                                                </m:r>
                                              </m:den>
                                            </m:f>
                                          </m:e>
                                        </m:d>
                                        <m:r>
                                          <a:rPr lang="en-US" altLang="zh-CN">
                                            <a:solidFill>
                                              <a:srgbClr val="003F43"/>
                                            </a:solidFill>
                                            <a:latin typeface="Cambria Math" panose="02040503050406030204" pitchFamily="18" charset="0"/>
                                          </a:rPr>
                                          <m:t>−90°</m:t>
                                        </m:r>
                                      </m:e>
                                    </m:func>
                                  </m:e>
                                </m:func>
                              </m:e>
                            </m:mr>
                            <m:mr>
                              <m:e>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cos</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𝐴</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𝐵</m:t>
                                                </m:r>
                                              </m:e>
                                              <m:sup>
                                                <m:r>
                                                  <a:rPr lang="en-US" altLang="zh-CN">
                                                    <a:solidFill>
                                                      <a:srgbClr val="003F43"/>
                                                    </a:solidFill>
                                                    <a:latin typeface="Cambria Math" panose="02040503050406030204" pitchFamily="18" charset="0"/>
                                                  </a:rPr>
                                                  <m:t>2</m:t>
                                                </m:r>
                                              </m:sup>
                                            </m:sSup>
                                          </m:num>
                                          <m:den>
                                            <m:r>
                                              <a:rPr lang="en-US" altLang="zh-CN">
                                                <a:solidFill>
                                                  <a:srgbClr val="003F43"/>
                                                </a:solidFill>
                                                <a:latin typeface="Cambria Math" panose="02040503050406030204" pitchFamily="18" charset="0"/>
                                              </a:rPr>
                                              <m:t>2</m:t>
                                            </m:r>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den>
                                        </m:f>
                                      </m:e>
                                    </m:d>
                                    <m:r>
                                      <a:rPr lang="en-US" altLang="zh-CN">
                                        <a:solidFill>
                                          <a:srgbClr val="003F43"/>
                                        </a:solidFill>
                                        <a:latin typeface="Cambria Math" panose="02040503050406030204" pitchFamily="18" charset="0"/>
                                      </a:rPr>
                                      <m:t>−10.91°</m:t>
                                    </m:r>
                                  </m:e>
                                </m:func>
                              </m:e>
                            </m:mr>
                          </m:m>
                        </m:e>
                      </m:d>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lgn="just"/>
                <a:endParaRPr lang="zh-CN" altLang="en-US" dirty="0">
                  <a:solidFill>
                    <a:srgbClr val="003F43"/>
                  </a:solidFill>
                  <a:ea typeface="思源黑体 CN Bold" panose="020B0800000000000000" pitchFamily="34" charset="-122"/>
                  <a:cs typeface="Open Sans" panose="020B0606030504020204" pitchFamily="34" charset="0"/>
                </a:endParaRPr>
              </a:p>
            </p:txBody>
          </p:sp>
        </mc:Choice>
        <mc:Fallback xmlns="">
          <p:sp>
            <p:nvSpPr>
              <p:cNvPr id="11" name="文本框 10">
                <a:extLst>
                  <a:ext uri="{FF2B5EF4-FFF2-40B4-BE49-F238E27FC236}">
                    <a16:creationId xmlns:a16="http://schemas.microsoft.com/office/drawing/2014/main" id="{2C4746FF-498C-A461-694A-91BDB0ADB836}"/>
                  </a:ext>
                </a:extLst>
              </p:cNvPr>
              <p:cNvSpPr txBox="1">
                <a:spLocks noRot="1" noChangeAspect="1" noMove="1" noResize="1" noEditPoints="1" noAdjustHandles="1" noChangeArrowheads="1" noChangeShapeType="1" noTextEdit="1"/>
              </p:cNvSpPr>
              <p:nvPr/>
            </p:nvSpPr>
            <p:spPr>
              <a:xfrm>
                <a:off x="316018" y="1845465"/>
                <a:ext cx="6096000" cy="3819892"/>
              </a:xfrm>
              <a:prstGeom prst="rect">
                <a:avLst/>
              </a:prstGeom>
              <a:blipFill>
                <a:blip r:embed="rId6"/>
                <a:stretch>
                  <a:fillRect l="-900" t="-1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28C8F86-0AEF-3908-2816-E499B5AD3F4E}"/>
                  </a:ext>
                </a:extLst>
              </p:cNvPr>
              <p:cNvSpPr txBox="1"/>
              <p:nvPr/>
            </p:nvSpPr>
            <p:spPr>
              <a:xfrm>
                <a:off x="6538046" y="2912275"/>
                <a:ext cx="5337936" cy="2397836"/>
              </a:xfrm>
              <a:prstGeom prst="rect">
                <a:avLst/>
              </a:prstGeom>
              <a:noFill/>
            </p:spPr>
            <p:txBody>
              <a:bodyPr wrap="none" rtlCol="0">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高机位：</a:t>
                </a:r>
              </a:p>
              <a:p>
                <a:pPr algn="just"/>
                <a14:m>
                  <m:oMathPara xmlns:m="http://schemas.openxmlformats.org/officeDocument/2006/math">
                    <m:oMathParaPr>
                      <m:jc m:val="centerGroup"/>
                    </m:oMathParaPr>
                    <m:oMath xmlns:m="http://schemas.openxmlformats.org/officeDocument/2006/math">
                      <m:r>
                        <a:rPr lang="en-US" altLang="zh-CN">
                          <a:solidFill>
                            <a:srgbClr val="003F43"/>
                          </a:solidFill>
                          <a:latin typeface="Cambria Math" panose="02040503050406030204" pitchFamily="18" charset="0"/>
                        </a:rPr>
                        <m:t>𝛼</m:t>
                      </m:r>
                      <m:r>
                        <a:rPr lang="en-US" altLang="zh-CN">
                          <a:solidFill>
                            <a:srgbClr val="003F43"/>
                          </a:solidFill>
                          <a:latin typeface="Cambria Math" panose="02040503050406030204" pitchFamily="18" charset="0"/>
                        </a:rPr>
                        <m:t>=</m:t>
                      </m:r>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cos</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𝐴</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𝐵</m:t>
                                      </m:r>
                                    </m:e>
                                    <m:sup>
                                      <m:r>
                                        <a:rPr lang="en-US" altLang="zh-CN">
                                          <a:solidFill>
                                            <a:srgbClr val="003F43"/>
                                          </a:solidFill>
                                          <a:latin typeface="Cambria Math" panose="02040503050406030204" pitchFamily="18" charset="0"/>
                                        </a:rPr>
                                        <m:t>2</m:t>
                                      </m:r>
                                    </m:sup>
                                  </m:sSup>
                                </m:num>
                                <m:den>
                                  <m:r>
                                    <a:rPr lang="en-US" altLang="zh-CN">
                                      <a:solidFill>
                                        <a:srgbClr val="003F43"/>
                                      </a:solidFill>
                                      <a:latin typeface="Cambria Math" panose="02040503050406030204" pitchFamily="18" charset="0"/>
                                    </a:rPr>
                                    <m:t>2</m:t>
                                  </m:r>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den>
                              </m:f>
                            </m:e>
                          </m:d>
                        </m:e>
                      </m:func>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d>
                        <m:dPr>
                          <m:begChr m:val="["/>
                          <m:endChr m:val="]"/>
                          <m:ctrlPr>
                            <a:rPr lang="zh-CN" altLang="zh-CN" i="1">
                              <a:solidFill>
                                <a:srgbClr val="003F43"/>
                              </a:solidFill>
                              <a:latin typeface="Cambria Math" panose="02040503050406030204" pitchFamily="18" charset="0"/>
                            </a:rPr>
                          </m:ctrlPr>
                        </m:dPr>
                        <m:e>
                          <m:m>
                            <m:mPr>
                              <m:mcs>
                                <m:mc>
                                  <m:mcPr>
                                    <m:count m:val="1"/>
                                    <m:mcJc m:val="center"/>
                                  </m:mcPr>
                                </m:mc>
                              </m:mcs>
                              <m:ctrlPr>
                                <a:rPr lang="zh-CN" altLang="zh-CN" i="1">
                                  <a:solidFill>
                                    <a:srgbClr val="003F43"/>
                                  </a:solidFill>
                                  <a:latin typeface="Cambria Math" panose="02040503050406030204" pitchFamily="18" charset="0"/>
                                </a:rPr>
                              </m:ctrlPr>
                            </m:mP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1</m:t>
                                    </m:r>
                                  </m:sub>
                                </m:sSub>
                              </m:e>
                            </m:m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2</m:t>
                                    </m:r>
                                  </m:sub>
                                </m:sSub>
                              </m:e>
                            </m:mr>
                            <m:mr>
                              <m:e>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𝜃</m:t>
                                    </m:r>
                                  </m:e>
                                  <m:sub>
                                    <m:r>
                                      <a:rPr lang="en-US" altLang="zh-CN">
                                        <a:solidFill>
                                          <a:srgbClr val="003F43"/>
                                        </a:solidFill>
                                        <a:latin typeface="Cambria Math" panose="02040503050406030204" pitchFamily="18" charset="0"/>
                                      </a:rPr>
                                      <m:t>3</m:t>
                                    </m:r>
                                  </m:sub>
                                </m:sSub>
                              </m:e>
                            </m:mr>
                          </m:m>
                        </m:e>
                      </m:d>
                      <m:r>
                        <a:rPr lang="en-US" altLang="zh-CN">
                          <a:solidFill>
                            <a:srgbClr val="003F43"/>
                          </a:solidFill>
                          <a:latin typeface="Cambria Math" panose="02040503050406030204" pitchFamily="18" charset="0"/>
                        </a:rPr>
                        <m:t>=</m:t>
                      </m:r>
                      <m:d>
                        <m:dPr>
                          <m:begChr m:val="["/>
                          <m:endChr m:val="]"/>
                          <m:ctrlPr>
                            <a:rPr lang="zh-CN" altLang="zh-CN" i="1">
                              <a:solidFill>
                                <a:srgbClr val="003F43"/>
                              </a:solidFill>
                              <a:latin typeface="Cambria Math" panose="02040503050406030204" pitchFamily="18" charset="0"/>
                            </a:rPr>
                          </m:ctrlPr>
                        </m:dPr>
                        <m:e>
                          <m:m>
                            <m:mPr>
                              <m:mcs>
                                <m:mc>
                                  <m:mcPr>
                                    <m:count m:val="1"/>
                                    <m:mcJc m:val="center"/>
                                  </m:mcPr>
                                </m:mc>
                              </m:mcs>
                              <m:ctrlPr>
                                <a:rPr lang="zh-CN" altLang="zh-CN" i="1">
                                  <a:solidFill>
                                    <a:srgbClr val="003F43"/>
                                  </a:solidFill>
                                  <a:latin typeface="Cambria Math" panose="02040503050406030204" pitchFamily="18" charset="0"/>
                                </a:rPr>
                              </m:ctrlPr>
                            </m:mPr>
                            <m:mr>
                              <m:e>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tan</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𝑦</m:t>
                                            </m:r>
                                          </m:num>
                                          <m:den>
                                            <m:r>
                                              <a:rPr lang="en-US" altLang="zh-CN">
                                                <a:solidFill>
                                                  <a:srgbClr val="003F43"/>
                                                </a:solidFill>
                                                <a:latin typeface="Cambria Math" panose="02040503050406030204" pitchFamily="18" charset="0"/>
                                              </a:rPr>
                                              <m:t>𝑥</m:t>
                                            </m:r>
                                          </m:den>
                                        </m:f>
                                      </m:e>
                                    </m:d>
                                  </m:e>
                                </m:func>
                              </m:e>
                            </m:mr>
                            <m:mr>
                              <m:e>
                                <m:r>
                                  <a:rPr lang="en-US" altLang="zh-CN">
                                    <a:solidFill>
                                      <a:srgbClr val="003F43"/>
                                    </a:solidFill>
                                    <a:latin typeface="Cambria Math" panose="02040503050406030204" pitchFamily="18" charset="0"/>
                                  </a:rPr>
                                  <m:t>−90°−</m:t>
                                </m:r>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tan</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𝐵</m:t>
                                            </m:r>
                                          </m:num>
                                          <m:den>
                                            <m:r>
                                              <a:rPr lang="en-US" altLang="zh-CN">
                                                <a:solidFill>
                                                  <a:srgbClr val="003F43"/>
                                                </a:solidFill>
                                                <a:latin typeface="Cambria Math" panose="02040503050406030204" pitchFamily="18" charset="0"/>
                                              </a:rPr>
                                              <m:t>𝐴</m:t>
                                            </m:r>
                                          </m:den>
                                        </m:f>
                                      </m:e>
                                    </m:d>
                                    <m:r>
                                      <a:rPr lang="en-US" altLang="zh-CN">
                                        <a:solidFill>
                                          <a:srgbClr val="003F43"/>
                                        </a:solidFill>
                                        <a:latin typeface="Cambria Math" panose="02040503050406030204" pitchFamily="18" charset="0"/>
                                      </a:rPr>
                                      <m:t>+</m:t>
                                    </m:r>
                                    <m:func>
                                      <m:funcPr>
                                        <m:ctrlPr>
                                          <a:rPr lang="zh-CN" altLang="zh-CN" i="1">
                                            <a:solidFill>
                                              <a:srgbClr val="003F43"/>
                                            </a:solidFill>
                                            <a:latin typeface="Cambria Math" panose="02040503050406030204" pitchFamily="18" charset="0"/>
                                          </a:rPr>
                                        </m:ctrlPr>
                                      </m:funcPr>
                                      <m:fName>
                                        <m:sSup>
                                          <m:sSupPr>
                                            <m:ctrlPr>
                                              <a:rPr lang="zh-CN" altLang="zh-CN" i="1">
                                                <a:solidFill>
                                                  <a:srgbClr val="003F43"/>
                                                </a:solidFill>
                                                <a:latin typeface="Cambria Math" panose="02040503050406030204" pitchFamily="18" charset="0"/>
                                              </a:rPr>
                                            </m:ctrlPr>
                                          </m:sSupPr>
                                          <m:e>
                                            <m:r>
                                              <m:rPr>
                                                <m:sty m:val="p"/>
                                              </m:rPr>
                                              <a:rPr lang="en-US" altLang="zh-CN">
                                                <a:solidFill>
                                                  <a:srgbClr val="003F43"/>
                                                </a:solidFill>
                                                <a:latin typeface="Cambria Math" panose="02040503050406030204" pitchFamily="18" charset="0"/>
                                              </a:rPr>
                                              <m:t>tan</m:t>
                                            </m:r>
                                          </m:e>
                                          <m:sup>
                                            <m:r>
                                              <a:rPr lang="en-US" altLang="zh-CN">
                                                <a:solidFill>
                                                  <a:srgbClr val="003F43"/>
                                                </a:solidFill>
                                                <a:latin typeface="Cambria Math" panose="02040503050406030204" pitchFamily="18" charset="0"/>
                                              </a:rPr>
                                              <m:t>−1</m:t>
                                            </m:r>
                                          </m:sup>
                                        </m:sSup>
                                      </m:fName>
                                      <m:e>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func>
                                                  <m:funcPr>
                                                    <m:ctrlPr>
                                                      <a:rPr lang="zh-CN" altLang="zh-CN" i="1">
                                                        <a:solidFill>
                                                          <a:srgbClr val="003F43"/>
                                                        </a:solidFill>
                                                        <a:latin typeface="Cambria Math" panose="02040503050406030204" pitchFamily="18" charset="0"/>
                                                      </a:rPr>
                                                    </m:ctrlPr>
                                                  </m:funcPr>
                                                  <m:fName>
                                                    <m:r>
                                                      <m:rPr>
                                                        <m:sty m:val="p"/>
                                                      </m:rPr>
                                                      <a:rPr lang="en-US" altLang="zh-CN">
                                                        <a:solidFill>
                                                          <a:srgbClr val="003F43"/>
                                                        </a:solidFill>
                                                        <a:latin typeface="Cambria Math" panose="02040503050406030204" pitchFamily="18" charset="0"/>
                                                      </a:rPr>
                                                      <m:t>sin</m:t>
                                                    </m:r>
                                                  </m:fName>
                                                  <m:e>
                                                    <m:r>
                                                      <a:rPr lang="en-US" altLang="zh-CN">
                                                        <a:solidFill>
                                                          <a:srgbClr val="003F43"/>
                                                        </a:solidFill>
                                                        <a:latin typeface="Cambria Math" panose="02040503050406030204" pitchFamily="18" charset="0"/>
                                                      </a:rPr>
                                                      <m:t>𝛼</m:t>
                                                    </m:r>
                                                  </m:e>
                                                </m:func>
                                              </m:num>
                                              <m:den>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2</m:t>
                                                    </m:r>
                                                  </m:sub>
                                                </m:sSub>
                                                <m:r>
                                                  <a:rPr lang="en-US" altLang="zh-CN">
                                                    <a:solidFill>
                                                      <a:srgbClr val="003F43"/>
                                                    </a:solidFill>
                                                    <a:latin typeface="Cambria Math" panose="02040503050406030204" pitchFamily="18" charset="0"/>
                                                  </a:rPr>
                                                  <m:t>+</m:t>
                                                </m:r>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𝐿</m:t>
                                                    </m:r>
                                                  </m:e>
                                                  <m:sub>
                                                    <m:r>
                                                      <a:rPr lang="en-US" altLang="zh-CN">
                                                        <a:solidFill>
                                                          <a:srgbClr val="003F43"/>
                                                        </a:solidFill>
                                                        <a:latin typeface="Cambria Math" panose="02040503050406030204" pitchFamily="18" charset="0"/>
                                                      </a:rPr>
                                                      <m:t>3</m:t>
                                                    </m:r>
                                                  </m:sub>
                                                </m:sSub>
                                                <m:func>
                                                  <m:funcPr>
                                                    <m:ctrlPr>
                                                      <a:rPr lang="zh-CN" altLang="zh-CN" i="1">
                                                        <a:solidFill>
                                                          <a:srgbClr val="003F43"/>
                                                        </a:solidFill>
                                                        <a:latin typeface="Cambria Math" panose="02040503050406030204" pitchFamily="18" charset="0"/>
                                                      </a:rPr>
                                                    </m:ctrlPr>
                                                  </m:funcPr>
                                                  <m:fName>
                                                    <m:r>
                                                      <m:rPr>
                                                        <m:sty m:val="p"/>
                                                      </m:rPr>
                                                      <a:rPr lang="en-US" altLang="zh-CN">
                                                        <a:solidFill>
                                                          <a:srgbClr val="003F43"/>
                                                        </a:solidFill>
                                                        <a:latin typeface="Cambria Math" panose="02040503050406030204" pitchFamily="18" charset="0"/>
                                                      </a:rPr>
                                                      <m:t>cos</m:t>
                                                    </m:r>
                                                  </m:fName>
                                                  <m:e>
                                                    <m:r>
                                                      <a:rPr lang="en-US" altLang="zh-CN">
                                                        <a:solidFill>
                                                          <a:srgbClr val="003F43"/>
                                                        </a:solidFill>
                                                        <a:latin typeface="Cambria Math" panose="02040503050406030204" pitchFamily="18" charset="0"/>
                                                      </a:rPr>
                                                      <m:t>𝛼</m:t>
                                                    </m:r>
                                                  </m:e>
                                                </m:func>
                                              </m:den>
                                            </m:f>
                                          </m:e>
                                        </m:d>
                                      </m:e>
                                    </m:func>
                                  </m:e>
                                </m:func>
                              </m:e>
                            </m:mr>
                            <m:mr>
                              <m:e>
                                <m:r>
                                  <a:rPr lang="en-US" altLang="zh-CN">
                                    <a:solidFill>
                                      <a:srgbClr val="003F43"/>
                                    </a:solidFill>
                                    <a:latin typeface="Cambria Math" panose="02040503050406030204" pitchFamily="18" charset="0"/>
                                  </a:rPr>
                                  <m:t>180°−10.91°−</m:t>
                                </m:r>
                                <m:r>
                                  <a:rPr lang="en-US" altLang="zh-CN">
                                    <a:solidFill>
                                      <a:srgbClr val="003F43"/>
                                    </a:solidFill>
                                    <a:latin typeface="Cambria Math" panose="02040503050406030204" pitchFamily="18" charset="0"/>
                                  </a:rPr>
                                  <m:t>𝛼</m:t>
                                </m:r>
                              </m:e>
                            </m:mr>
                          </m:m>
                        </m:e>
                      </m:d>
                    </m:oMath>
                  </m:oMathPara>
                </a14:m>
                <a:endParaRPr lang="zh-CN" altLang="en-US" dirty="0"/>
              </a:p>
            </p:txBody>
          </p:sp>
        </mc:Choice>
        <mc:Fallback xmlns="">
          <p:sp>
            <p:nvSpPr>
              <p:cNvPr id="4" name="文本框 3">
                <a:extLst>
                  <a:ext uri="{FF2B5EF4-FFF2-40B4-BE49-F238E27FC236}">
                    <a16:creationId xmlns:a16="http://schemas.microsoft.com/office/drawing/2014/main" id="{528C8F86-0AEF-3908-2816-E499B5AD3F4E}"/>
                  </a:ext>
                </a:extLst>
              </p:cNvPr>
              <p:cNvSpPr txBox="1">
                <a:spLocks noRot="1" noChangeAspect="1" noMove="1" noResize="1" noEditPoints="1" noAdjustHandles="1" noChangeArrowheads="1" noChangeShapeType="1" noTextEdit="1"/>
              </p:cNvSpPr>
              <p:nvPr/>
            </p:nvSpPr>
            <p:spPr>
              <a:xfrm>
                <a:off x="6538046" y="2912275"/>
                <a:ext cx="5337936" cy="2397836"/>
              </a:xfrm>
              <a:prstGeom prst="rect">
                <a:avLst/>
              </a:prstGeom>
              <a:blipFill>
                <a:blip r:embed="rId7"/>
                <a:stretch>
                  <a:fillRect l="-1029" t="-17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0488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2.3 </a:t>
            </a:r>
            <a:r>
              <a:rPr lang="zh-CN" altLang="en-US" sz="4800" dirty="0">
                <a:solidFill>
                  <a:srgbClr val="003F43"/>
                </a:solidFill>
                <a:ea typeface="思源黑体 CN Bold" panose="020B0800000000000000" pitchFamily="34" charset="-122"/>
                <a:cs typeface="Open Sans" panose="020B0606030504020204" pitchFamily="34" charset="0"/>
              </a:rPr>
              <a:t>行走步态规划</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2.3.1 </a:t>
            </a:r>
            <a:r>
              <a:rPr lang="zh-CN" altLang="en-US" sz="3200" dirty="0">
                <a:solidFill>
                  <a:srgbClr val="003F43"/>
                </a:solidFill>
                <a:ea typeface="思源黑体 CN Bold" panose="020B0800000000000000" pitchFamily="34" charset="-122"/>
                <a:cs typeface="Open Sans" panose="020B0606030504020204" pitchFamily="34" charset="0"/>
              </a:rPr>
              <a:t>步态曲线</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7" name="图片 6">
            <a:extLst>
              <a:ext uri="{FF2B5EF4-FFF2-40B4-BE49-F238E27FC236}">
                <a16:creationId xmlns:a16="http://schemas.microsoft.com/office/drawing/2014/main" id="{DCECA4E4-DC46-E803-1DAB-975540301E37}"/>
              </a:ext>
            </a:extLst>
          </p:cNvPr>
          <p:cNvPicPr>
            <a:picLocks noChangeAspect="1"/>
          </p:cNvPicPr>
          <p:nvPr/>
        </p:nvPicPr>
        <p:blipFill>
          <a:blip r:embed="rId6"/>
          <a:stretch>
            <a:fillRect/>
          </a:stretch>
        </p:blipFill>
        <p:spPr>
          <a:xfrm>
            <a:off x="513495" y="4021610"/>
            <a:ext cx="5582505" cy="1428174"/>
          </a:xfrm>
          <a:prstGeom prst="rect">
            <a:avLst/>
          </a:prstGeom>
        </p:spPr>
      </p:pic>
      <p:sp>
        <p:nvSpPr>
          <p:cNvPr id="2" name="文本框 1">
            <a:extLst>
              <a:ext uri="{FF2B5EF4-FFF2-40B4-BE49-F238E27FC236}">
                <a16:creationId xmlns:a16="http://schemas.microsoft.com/office/drawing/2014/main" id="{7C34F173-65DB-3EE9-BD26-636561C16112}"/>
              </a:ext>
            </a:extLst>
          </p:cNvPr>
          <p:cNvSpPr txBox="1"/>
          <p:nvPr/>
        </p:nvSpPr>
        <p:spPr>
          <a:xfrm>
            <a:off x="819201" y="2208600"/>
            <a:ext cx="4653279" cy="1477328"/>
          </a:xfrm>
          <a:prstGeom prst="rect">
            <a:avLst/>
          </a:prstGeom>
          <a:noFill/>
        </p:spPr>
        <p:txBody>
          <a:bodyPr wrap="square" rtlCol="0">
            <a:spAutoFit/>
          </a:bodyPr>
          <a:lstStyle/>
          <a:p>
            <a:r>
              <a:rPr lang="zh-CN" altLang="zh-CN" dirty="0">
                <a:solidFill>
                  <a:srgbClr val="003F43"/>
                </a:solidFill>
                <a:ea typeface="思源黑体 CN Bold" panose="020B0800000000000000" pitchFamily="34" charset="-122"/>
                <a:cs typeface="Open Sans" panose="020B0606030504020204" pitchFamily="34" charset="0"/>
              </a:rPr>
              <a:t>二步态也叫三足步态、三角步态。支撑状态为</a:t>
            </a:r>
            <a:r>
              <a:rPr lang="en-US" altLang="zh-CN" dirty="0">
                <a:solidFill>
                  <a:srgbClr val="003F43"/>
                </a:solidFill>
                <a:ea typeface="思源黑体 CN Bold" panose="020B0800000000000000" pitchFamily="34" charset="-122"/>
                <a:cs typeface="Open Sans" panose="020B0606030504020204" pitchFamily="34" charset="0"/>
              </a:rPr>
              <a:t> L1</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L3</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L5 </a:t>
            </a:r>
            <a:r>
              <a:rPr lang="zh-CN" altLang="zh-CN" dirty="0">
                <a:solidFill>
                  <a:srgbClr val="003F43"/>
                </a:solidFill>
                <a:ea typeface="思源黑体 CN Bold" panose="020B0800000000000000" pitchFamily="34" charset="-122"/>
                <a:cs typeface="Open Sans" panose="020B0606030504020204" pitchFamily="34" charset="0"/>
              </a:rPr>
              <a:t>和</a:t>
            </a:r>
            <a:r>
              <a:rPr lang="en-US" altLang="zh-CN" dirty="0">
                <a:solidFill>
                  <a:srgbClr val="003F43"/>
                </a:solidFill>
                <a:ea typeface="思源黑体 CN Bold" panose="020B0800000000000000" pitchFamily="34" charset="-122"/>
                <a:cs typeface="Open Sans" panose="020B0606030504020204" pitchFamily="34" charset="0"/>
              </a:rPr>
              <a:t> L2</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L4</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L6</a:t>
            </a:r>
            <a:r>
              <a:rPr lang="zh-CN" altLang="zh-CN" dirty="0">
                <a:solidFill>
                  <a:srgbClr val="003F43"/>
                </a:solidFill>
                <a:ea typeface="思源黑体 CN Bold" panose="020B0800000000000000" pitchFamily="34" charset="-122"/>
                <a:cs typeface="Open Sans" panose="020B0606030504020204" pitchFamily="34" charset="0"/>
              </a:rPr>
              <a:t>腿 交替支撑。行走示意图和步态相图如图所示，示意图中红色连杆表示支撑腿，步态相图中黑色实心部分表示支撑相。</a:t>
            </a:r>
            <a:endParaRPr lang="zh-CN" altLang="en-US" dirty="0">
              <a:solidFill>
                <a:srgbClr val="003F43"/>
              </a:solidFill>
              <a:ea typeface="思源黑体 CN Bold" panose="020B0800000000000000" pitchFamily="34" charset="-122"/>
              <a:cs typeface="Open Sans" panose="020B0606030504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9A7A8FE-A0AB-0587-9111-281AE09B16B7}"/>
                  </a:ext>
                </a:extLst>
              </p:cNvPr>
              <p:cNvSpPr txBox="1"/>
              <p:nvPr/>
            </p:nvSpPr>
            <p:spPr>
              <a:xfrm>
                <a:off x="5953760" y="1466104"/>
                <a:ext cx="6096000" cy="5190332"/>
              </a:xfrm>
              <a:prstGeom prst="rect">
                <a:avLst/>
              </a:prstGeom>
              <a:noFill/>
            </p:spPr>
            <p:txBody>
              <a:bodyPr wrap="square" rtlCol="0">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令</a:t>
                </a:r>
                <a:r>
                  <a:rPr lang="en-US" altLang="zh-CN" dirty="0">
                    <a:solidFill>
                      <a:srgbClr val="003F43"/>
                    </a:solidFill>
                    <a:ea typeface="思源黑体 CN Bold" panose="020B0800000000000000" pitchFamily="34" charset="-122"/>
                    <a:cs typeface="Open Sans" panose="020B0606030504020204" pitchFamily="34" charset="0"/>
                  </a:rPr>
                  <a:t>H</a:t>
                </a:r>
                <a:r>
                  <a:rPr lang="zh-CN" altLang="zh-CN" dirty="0">
                    <a:solidFill>
                      <a:srgbClr val="003F43"/>
                    </a:solidFill>
                    <a:ea typeface="思源黑体 CN Bold" panose="020B0800000000000000" pitchFamily="34" charset="-122"/>
                    <a:cs typeface="Open Sans" panose="020B0606030504020204" pitchFamily="34" charset="0"/>
                  </a:rPr>
                  <a:t>为最高抬腿高度，</a:t>
                </a:r>
                <a:r>
                  <a:rPr lang="en-US" altLang="zh-CN" dirty="0">
                    <a:solidFill>
                      <a:srgbClr val="003F43"/>
                    </a:solidFill>
                    <a:ea typeface="思源黑体 CN Bold" panose="020B0800000000000000" pitchFamily="34" charset="-122"/>
                    <a:cs typeface="Open Sans" panose="020B0606030504020204" pitchFamily="34" charset="0"/>
                  </a:rPr>
                  <a:t>L</a:t>
                </a:r>
                <a:r>
                  <a:rPr lang="zh-CN" altLang="zh-CN" dirty="0">
                    <a:solidFill>
                      <a:srgbClr val="003F43"/>
                    </a:solidFill>
                    <a:ea typeface="思源黑体 CN Bold" panose="020B0800000000000000" pitchFamily="34" charset="-122"/>
                    <a:cs typeface="Open Sans" panose="020B0606030504020204" pitchFamily="34" charset="0"/>
                  </a:rPr>
                  <a:t>为步幅长度。对于占空比β</a:t>
                </a:r>
                <a:r>
                  <a:rPr lang="en-US" altLang="zh-CN" dirty="0">
                    <a:solidFill>
                      <a:srgbClr val="003F43"/>
                    </a:solidFill>
                    <a:ea typeface="思源黑体 CN Bold" panose="020B0800000000000000" pitchFamily="34" charset="-122"/>
                    <a:cs typeface="Open Sans" panose="020B0606030504020204" pitchFamily="34" charset="0"/>
                  </a:rPr>
                  <a:t>=0.5</a:t>
                </a:r>
                <a:r>
                  <a:rPr lang="zh-CN" altLang="zh-CN" dirty="0">
                    <a:solidFill>
                      <a:srgbClr val="003F43"/>
                    </a:solidFill>
                    <a:ea typeface="思源黑体 CN Bold" panose="020B0800000000000000" pitchFamily="34" charset="-122"/>
                    <a:cs typeface="Open Sans" panose="020B0606030504020204" pitchFamily="34" charset="0"/>
                  </a:rPr>
                  <a:t>的情况，在机器人移动的一个运动周期内，选取运动轨迹上的</a:t>
                </a:r>
                <a:r>
                  <a:rPr lang="en-US" altLang="zh-CN" dirty="0">
                    <a:solidFill>
                      <a:srgbClr val="003F43"/>
                    </a:solidFill>
                    <a:ea typeface="思源黑体 CN Bold" panose="020B0800000000000000" pitchFamily="34" charset="-122"/>
                    <a:cs typeface="Open Sans" panose="020B0606030504020204" pitchFamily="34" charset="0"/>
                  </a:rPr>
                  <a:t>7</a:t>
                </a:r>
                <a:r>
                  <a:rPr lang="zh-CN" altLang="zh-CN" dirty="0">
                    <a:solidFill>
                      <a:srgbClr val="003F43"/>
                    </a:solidFill>
                    <a:ea typeface="思源黑体 CN Bold" panose="020B0800000000000000" pitchFamily="34" charset="-122"/>
                    <a:cs typeface="Open Sans" panose="020B0606030504020204" pitchFamily="34" charset="0"/>
                  </a:rPr>
                  <a:t>个点的 位置作为约束条件，将其中的速度连续性作为另外的</a:t>
                </a:r>
                <a:r>
                  <a:rPr lang="en-US" altLang="zh-CN" dirty="0">
                    <a:solidFill>
                      <a:srgbClr val="003F43"/>
                    </a:solidFill>
                    <a:ea typeface="思源黑体 CN Bold" panose="020B0800000000000000" pitchFamily="34" charset="-122"/>
                    <a:cs typeface="Open Sans" panose="020B0606030504020204" pitchFamily="34" charset="0"/>
                  </a:rPr>
                  <a:t>3</a:t>
                </a:r>
                <a:r>
                  <a:rPr lang="zh-CN" altLang="zh-CN" dirty="0">
                    <a:solidFill>
                      <a:srgbClr val="003F43"/>
                    </a:solidFill>
                    <a:ea typeface="思源黑体 CN Bold" panose="020B0800000000000000" pitchFamily="34" charset="-122"/>
                    <a:cs typeface="Open Sans" panose="020B0606030504020204" pitchFamily="34" charset="0"/>
                  </a:rPr>
                  <a:t>个约束条件，最后得到在以腿末端落点为原点的坐标系中机器人腿部足端轨迹规划函数：</a:t>
                </a:r>
                <a:endParaRPr lang="en-US" altLang="zh-CN" dirty="0">
                  <a:solidFill>
                    <a:srgbClr val="003F43"/>
                  </a:solidFill>
                  <a:ea typeface="思源黑体 CN Bold" panose="020B0800000000000000" pitchFamily="34" charset="-122"/>
                  <a:cs typeface="Open Sans" panose="020B0606030504020204" pitchFamily="34" charset="0"/>
                </a:endParaRPr>
              </a:p>
              <a:p>
                <a:pPr algn="just"/>
                <a:r>
                  <a:rPr lang="zh-CN" altLang="zh-CN" dirty="0">
                    <a:solidFill>
                      <a:srgbClr val="003F43"/>
                    </a:solidFill>
                    <a:ea typeface="思源黑体 CN Bold" panose="020B0800000000000000" pitchFamily="34" charset="-122"/>
                    <a:cs typeface="Open Sans" panose="020B0606030504020204" pitchFamily="34" charset="0"/>
                  </a:rPr>
                  <a:t> </a:t>
                </a:r>
              </a:p>
              <a:p>
                <a:pPr algn="just"/>
                <a14:m>
                  <m:oMathPara xmlns:m="http://schemas.openxmlformats.org/officeDocument/2006/math">
                    <m:oMathParaPr>
                      <m:jc m:val="centerGroup"/>
                    </m:oMathParaPr>
                    <m:oMath xmlns:m="http://schemas.openxmlformats.org/officeDocument/2006/math">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𝑥</m:t>
                          </m:r>
                        </m:e>
                        <m:sub>
                          <m:r>
                            <a:rPr lang="en-US" altLang="zh-CN">
                              <a:solidFill>
                                <a:srgbClr val="003F43"/>
                              </a:solidFill>
                              <a:latin typeface="Cambria Math" panose="02040503050406030204" pitchFamily="18" charset="0"/>
                            </a:rPr>
                            <m:t>𝑠</m:t>
                          </m:r>
                        </m:sub>
                      </m:sSub>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𝑡</m:t>
                          </m:r>
                        </m:e>
                      </m:d>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𝐿</m:t>
                      </m:r>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−16</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𝑡</m:t>
                              </m:r>
                            </m:e>
                            <m:sup>
                              <m:r>
                                <a:rPr lang="en-US" altLang="zh-CN">
                                  <a:solidFill>
                                    <a:srgbClr val="003F43"/>
                                  </a:solidFill>
                                  <a:latin typeface="Cambria Math" panose="02040503050406030204" pitchFamily="18" charset="0"/>
                                </a:rPr>
                                <m:t>3</m:t>
                              </m:r>
                            </m:sup>
                          </m:sSup>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12</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𝑡</m:t>
                              </m:r>
                            </m:e>
                            <m:sup>
                              <m:r>
                                <a:rPr lang="en-US" altLang="zh-CN">
                                  <a:solidFill>
                                    <a:srgbClr val="003F43"/>
                                  </a:solidFill>
                                  <a:latin typeface="Cambria Math" panose="02040503050406030204" pitchFamily="18" charset="0"/>
                                </a:rPr>
                                <m:t>2</m:t>
                              </m:r>
                            </m:sup>
                          </m:sSup>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r>
                            <a:rPr lang="en-US" altLang="zh-CN">
                              <a:solidFill>
                                <a:srgbClr val="003F43"/>
                              </a:solidFill>
                              <a:latin typeface="Cambria Math" panose="02040503050406030204" pitchFamily="18" charset="0"/>
                            </a:rPr>
                            <m:t>𝑡</m:t>
                          </m:r>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4</m:t>
                              </m:r>
                            </m:den>
                          </m:f>
                        </m:e>
                      </m:d>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𝑧</m:t>
                          </m:r>
                        </m:e>
                        <m:sub>
                          <m:r>
                            <a:rPr lang="en-US" altLang="zh-CN">
                              <a:solidFill>
                                <a:srgbClr val="003F43"/>
                              </a:solidFill>
                              <a:latin typeface="Cambria Math" panose="02040503050406030204" pitchFamily="18" charset="0"/>
                            </a:rPr>
                            <m:t>𝑠</m:t>
                          </m:r>
                        </m:sub>
                      </m:sSub>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𝑡</m:t>
                          </m:r>
                        </m:e>
                      </m:d>
                      <m:r>
                        <a:rPr lang="en-US" altLang="zh-CN">
                          <a:solidFill>
                            <a:srgbClr val="003F43"/>
                          </a:solidFill>
                          <a:latin typeface="Cambria Math" panose="02040503050406030204" pitchFamily="18" charset="0"/>
                        </a:rPr>
                        <m:t>=</m:t>
                      </m:r>
                      <m:d>
                        <m:dPr>
                          <m:begChr m:val="{"/>
                          <m:endChr m:val=""/>
                          <m:ctrlPr>
                            <a:rPr lang="zh-CN" altLang="zh-CN" i="1">
                              <a:solidFill>
                                <a:srgbClr val="003F43"/>
                              </a:solidFill>
                              <a:latin typeface="Cambria Math" panose="02040503050406030204" pitchFamily="18" charset="0"/>
                            </a:rPr>
                          </m:ctrlPr>
                        </m:dPr>
                        <m:e>
                          <m:eqArr>
                            <m:eqArrPr>
                              <m:ctrlPr>
                                <a:rPr lang="zh-CN" altLang="zh-CN" i="1">
                                  <a:solidFill>
                                    <a:srgbClr val="003F43"/>
                                  </a:solidFill>
                                  <a:latin typeface="Cambria Math" panose="02040503050406030204" pitchFamily="18" charset="0"/>
                                </a:rPr>
                              </m:ctrlPr>
                            </m:eqArrPr>
                            <m:e>
                              <m:r>
                                <a:rPr lang="en-US" altLang="zh-CN">
                                  <a:solidFill>
                                    <a:srgbClr val="003F43"/>
                                  </a:solidFill>
                                  <a:latin typeface="Cambria Math" panose="02040503050406030204" pitchFamily="18" charset="0"/>
                                </a:rPr>
                                <m:t>𝐻</m:t>
                              </m:r>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−128</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𝑡</m:t>
                                      </m:r>
                                    </m:e>
                                    <m:sup>
                                      <m:r>
                                        <a:rPr lang="en-US" altLang="zh-CN">
                                          <a:solidFill>
                                            <a:srgbClr val="003F43"/>
                                          </a:solidFill>
                                          <a:latin typeface="Cambria Math" panose="02040503050406030204" pitchFamily="18" charset="0"/>
                                        </a:rPr>
                                        <m:t>3</m:t>
                                      </m:r>
                                    </m:sup>
                                  </m:sSup>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48</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𝑡</m:t>
                                      </m:r>
                                    </m:e>
                                    <m:sup>
                                      <m:r>
                                        <a:rPr lang="en-US" altLang="zh-CN">
                                          <a:solidFill>
                                            <a:srgbClr val="003F43"/>
                                          </a:solidFill>
                                          <a:latin typeface="Cambria Math" panose="02040503050406030204" pitchFamily="18" charset="0"/>
                                        </a:rPr>
                                        <m:t>2</m:t>
                                      </m:r>
                                    </m:sup>
                                  </m:sSup>
                                </m:e>
                              </m:d>
                              <m:r>
                                <a:rPr lang="en-US" altLang="zh-CN">
                                  <a:solidFill>
                                    <a:srgbClr val="003F43"/>
                                  </a:solidFill>
                                  <a:latin typeface="Cambria Math" panose="02040503050406030204" pitchFamily="18" charset="0"/>
                                </a:rPr>
                                <m:t>                                   , </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4</m:t>
                                  </m:r>
                                </m:den>
                              </m:f>
                              <m:r>
                                <a:rPr lang="en-US" altLang="zh-CN">
                                  <a:solidFill>
                                    <a:srgbClr val="003F43"/>
                                  </a:solidFill>
                                  <a:latin typeface="Cambria Math" panose="02040503050406030204" pitchFamily="18" charset="0"/>
                                </a:rPr>
                                <m:t>𝑇</m:t>
                              </m:r>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𝑡</m:t>
                              </m:r>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2</m:t>
                                  </m:r>
                                </m:den>
                              </m:f>
                              <m:r>
                                <a:rPr lang="en-US" altLang="zh-CN">
                                  <a:solidFill>
                                    <a:srgbClr val="003F43"/>
                                  </a:solidFill>
                                  <a:latin typeface="Cambria Math" panose="02040503050406030204" pitchFamily="18" charset="0"/>
                                </a:rPr>
                                <m:t>𝑇</m:t>
                              </m:r>
                            </m:e>
                            <m:e>
                              <m:r>
                                <a:rPr lang="en-US" altLang="zh-CN">
                                  <a:solidFill>
                                    <a:srgbClr val="003F43"/>
                                  </a:solidFill>
                                  <a:latin typeface="Cambria Math" panose="02040503050406030204" pitchFamily="18" charset="0"/>
                                </a:rPr>
                                <m:t>𝐻</m:t>
                              </m:r>
                              <m:d>
                                <m:dPr>
                                  <m:ctrlPr>
                                    <a:rPr lang="zh-CN" altLang="zh-CN" i="1">
                                      <a:solidFill>
                                        <a:srgbClr val="003F43"/>
                                      </a:solidFill>
                                      <a:latin typeface="Cambria Math" panose="02040503050406030204" pitchFamily="18" charset="0"/>
                                    </a:rPr>
                                  </m:ctrlPr>
                                </m:dPr>
                                <m:e>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−128</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0.5</m:t>
                                          </m:r>
                                          <m:r>
                                            <a:rPr lang="en-US" altLang="zh-CN">
                                              <a:solidFill>
                                                <a:srgbClr val="003F43"/>
                                              </a:solidFill>
                                              <a:latin typeface="Cambria Math" panose="02040503050406030204" pitchFamily="18" charset="0"/>
                                            </a:rPr>
                                            <m:t>𝑇</m:t>
                                          </m:r>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𝑡</m:t>
                                          </m:r>
                                        </m:e>
                                      </m:d>
                                    </m:e>
                                    <m:sup>
                                      <m:r>
                                        <a:rPr lang="en-US" altLang="zh-CN">
                                          <a:solidFill>
                                            <a:srgbClr val="003F43"/>
                                          </a:solidFill>
                                          <a:latin typeface="Cambria Math" panose="02040503050406030204" pitchFamily="18" charset="0"/>
                                        </a:rPr>
                                        <m:t>3</m:t>
                                      </m:r>
                                    </m:sup>
                                  </m:sSup>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48</m:t>
                                      </m:r>
                                    </m:num>
                                    <m:den>
                                      <m:sSup>
                                        <m:sSupPr>
                                          <m:ctrlPr>
                                            <a:rPr lang="zh-CN" altLang="zh-CN" i="1">
                                              <a:solidFill>
                                                <a:srgbClr val="003F43"/>
                                              </a:solidFill>
                                              <a:latin typeface="Cambria Math" panose="02040503050406030204" pitchFamily="18" charset="0"/>
                                            </a:rPr>
                                          </m:ctrlPr>
                                        </m:sSupPr>
                                        <m:e>
                                          <m:r>
                                            <a:rPr lang="en-US" altLang="zh-CN">
                                              <a:solidFill>
                                                <a:srgbClr val="003F43"/>
                                              </a:solidFill>
                                              <a:latin typeface="Cambria Math" panose="02040503050406030204" pitchFamily="18" charset="0"/>
                                            </a:rPr>
                                            <m:t>𝑇</m:t>
                                          </m:r>
                                        </m:e>
                                        <m:sup>
                                          <m:r>
                                            <a:rPr lang="en-US" altLang="zh-CN">
                                              <a:solidFill>
                                                <a:srgbClr val="003F43"/>
                                              </a:solidFill>
                                              <a:latin typeface="Cambria Math" panose="02040503050406030204" pitchFamily="18" charset="0"/>
                                            </a:rPr>
                                            <m:t>3</m:t>
                                          </m:r>
                                        </m:sup>
                                      </m:sSup>
                                    </m:den>
                                  </m:f>
                                  <m:sSup>
                                    <m:sSupPr>
                                      <m:ctrlPr>
                                        <a:rPr lang="zh-CN" altLang="zh-CN" i="1">
                                          <a:solidFill>
                                            <a:srgbClr val="003F43"/>
                                          </a:solidFill>
                                          <a:latin typeface="Cambria Math" panose="02040503050406030204" pitchFamily="18" charset="0"/>
                                        </a:rPr>
                                      </m:ctrlPr>
                                    </m:sSupPr>
                                    <m:e>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0.5</m:t>
                                          </m:r>
                                          <m:r>
                                            <a:rPr lang="en-US" altLang="zh-CN">
                                              <a:solidFill>
                                                <a:srgbClr val="003F43"/>
                                              </a:solidFill>
                                              <a:latin typeface="Cambria Math" panose="02040503050406030204" pitchFamily="18" charset="0"/>
                                            </a:rPr>
                                            <m:t>𝑇</m:t>
                                          </m:r>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𝑡</m:t>
                                          </m:r>
                                        </m:e>
                                      </m:d>
                                    </m:e>
                                    <m:sup>
                                      <m:r>
                                        <a:rPr lang="en-US" altLang="zh-CN">
                                          <a:solidFill>
                                            <a:srgbClr val="003F43"/>
                                          </a:solidFill>
                                          <a:latin typeface="Cambria Math" panose="02040503050406030204" pitchFamily="18" charset="0"/>
                                        </a:rPr>
                                        <m:t>2</m:t>
                                      </m:r>
                                    </m:sup>
                                  </m:sSup>
                                </m:e>
                              </m:d>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4</m:t>
                                  </m:r>
                                </m:den>
                              </m:f>
                              <m:r>
                                <a:rPr lang="en-US" altLang="zh-CN">
                                  <a:solidFill>
                                    <a:srgbClr val="003F43"/>
                                  </a:solidFill>
                                  <a:latin typeface="Cambria Math" panose="02040503050406030204" pitchFamily="18" charset="0"/>
                                </a:rPr>
                                <m:t>𝑇</m:t>
                              </m:r>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𝑡</m:t>
                              </m:r>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2</m:t>
                                  </m:r>
                                </m:den>
                              </m:f>
                              <m:r>
                                <a:rPr lang="en-US" altLang="zh-CN">
                                  <a:solidFill>
                                    <a:srgbClr val="003F43"/>
                                  </a:solidFill>
                                  <a:latin typeface="Cambria Math" panose="02040503050406030204" pitchFamily="18" charset="0"/>
                                </a:rPr>
                                <m:t>𝑇</m:t>
                              </m:r>
                            </m:e>
                          </m:eqArr>
                        </m:e>
                      </m:d>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𝑥</m:t>
                          </m:r>
                        </m:e>
                        <m:sub>
                          <m:r>
                            <a:rPr lang="en-US" altLang="zh-CN">
                              <a:solidFill>
                                <a:srgbClr val="003F43"/>
                              </a:solidFill>
                              <a:latin typeface="Cambria Math" panose="02040503050406030204" pitchFamily="18" charset="0"/>
                            </a:rPr>
                            <m:t>𝑝</m:t>
                          </m:r>
                        </m:sub>
                      </m:sSub>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𝑡</m:t>
                          </m:r>
                        </m:e>
                      </m:d>
                      <m:r>
                        <a:rPr lang="en-US" altLang="zh-CN">
                          <a:solidFill>
                            <a:srgbClr val="003F43"/>
                          </a:solidFill>
                          <a:latin typeface="Cambria Math" panose="02040503050406030204" pitchFamily="18" charset="0"/>
                        </a:rPr>
                        <m:t>=</m:t>
                      </m:r>
                      <m:r>
                        <a:rPr lang="en-US" altLang="zh-CN">
                          <a:solidFill>
                            <a:srgbClr val="003F43"/>
                          </a:solidFill>
                          <a:latin typeface="Cambria Math" panose="02040503050406030204" pitchFamily="18" charset="0"/>
                        </a:rPr>
                        <m:t>𝐿</m:t>
                      </m:r>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𝑇</m:t>
                              </m:r>
                            </m:den>
                          </m:f>
                          <m:r>
                            <a:rPr lang="en-US" altLang="zh-CN">
                              <a:solidFill>
                                <a:srgbClr val="003F43"/>
                              </a:solidFill>
                              <a:latin typeface="Cambria Math" panose="02040503050406030204" pitchFamily="18" charset="0"/>
                            </a:rPr>
                            <m:t>𝑡</m:t>
                          </m:r>
                          <m:r>
                            <a:rPr lang="en-US" altLang="zh-CN">
                              <a:solidFill>
                                <a:srgbClr val="003F43"/>
                              </a:solidFill>
                              <a:latin typeface="Cambria Math" panose="02040503050406030204" pitchFamily="18" charset="0"/>
                            </a:rPr>
                            <m:t>+</m:t>
                          </m:r>
                          <m:f>
                            <m:fPr>
                              <m:ctrlPr>
                                <a:rPr lang="zh-CN" altLang="zh-CN" i="1">
                                  <a:solidFill>
                                    <a:srgbClr val="003F43"/>
                                  </a:solidFill>
                                  <a:latin typeface="Cambria Math" panose="02040503050406030204" pitchFamily="18" charset="0"/>
                                </a:rPr>
                              </m:ctrlPr>
                            </m:fPr>
                            <m:num>
                              <m:r>
                                <a:rPr lang="en-US" altLang="zh-CN">
                                  <a:solidFill>
                                    <a:srgbClr val="003F43"/>
                                  </a:solidFill>
                                  <a:latin typeface="Cambria Math" panose="02040503050406030204" pitchFamily="18" charset="0"/>
                                </a:rPr>
                                <m:t>1</m:t>
                              </m:r>
                            </m:num>
                            <m:den>
                              <m:r>
                                <a:rPr lang="en-US" altLang="zh-CN">
                                  <a:solidFill>
                                    <a:srgbClr val="003F43"/>
                                  </a:solidFill>
                                  <a:latin typeface="Cambria Math" panose="02040503050406030204" pitchFamily="18" charset="0"/>
                                </a:rPr>
                                <m:t>4</m:t>
                              </m:r>
                            </m:den>
                          </m:f>
                        </m:e>
                      </m:d>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sSub>
                        <m:sSubPr>
                          <m:ctrlPr>
                            <a:rPr lang="zh-CN" altLang="zh-CN" i="1">
                              <a:solidFill>
                                <a:srgbClr val="003F43"/>
                              </a:solidFill>
                              <a:latin typeface="Cambria Math" panose="02040503050406030204" pitchFamily="18" charset="0"/>
                            </a:rPr>
                          </m:ctrlPr>
                        </m:sSubPr>
                        <m:e>
                          <m:r>
                            <a:rPr lang="en-US" altLang="zh-CN">
                              <a:solidFill>
                                <a:srgbClr val="003F43"/>
                              </a:solidFill>
                              <a:latin typeface="Cambria Math" panose="02040503050406030204" pitchFamily="18" charset="0"/>
                            </a:rPr>
                            <m:t>𝑧</m:t>
                          </m:r>
                        </m:e>
                        <m:sub>
                          <m:r>
                            <a:rPr lang="en-US" altLang="zh-CN">
                              <a:solidFill>
                                <a:srgbClr val="003F43"/>
                              </a:solidFill>
                              <a:latin typeface="Cambria Math" panose="02040503050406030204" pitchFamily="18" charset="0"/>
                            </a:rPr>
                            <m:t>𝑝</m:t>
                          </m:r>
                        </m:sub>
                      </m:sSub>
                      <m:d>
                        <m:dPr>
                          <m:ctrlPr>
                            <a:rPr lang="zh-CN" altLang="zh-CN" i="1">
                              <a:solidFill>
                                <a:srgbClr val="003F43"/>
                              </a:solidFill>
                              <a:latin typeface="Cambria Math" panose="02040503050406030204" pitchFamily="18" charset="0"/>
                            </a:rPr>
                          </m:ctrlPr>
                        </m:dPr>
                        <m:e>
                          <m:r>
                            <a:rPr lang="en-US" altLang="zh-CN">
                              <a:solidFill>
                                <a:srgbClr val="003F43"/>
                              </a:solidFill>
                              <a:latin typeface="Cambria Math" panose="02040503050406030204" pitchFamily="18" charset="0"/>
                            </a:rPr>
                            <m:t>𝑡</m:t>
                          </m:r>
                        </m:e>
                      </m:d>
                      <m:r>
                        <a:rPr lang="en-US" altLang="zh-CN">
                          <a:solidFill>
                            <a:srgbClr val="003F43"/>
                          </a:solidFill>
                          <a:latin typeface="Cambria Math" panose="02040503050406030204" pitchFamily="18" charset="0"/>
                        </a:rPr>
                        <m:t>=0</m:t>
                      </m:r>
                    </m:oMath>
                  </m:oMathPara>
                </a14:m>
                <a:endParaRPr lang="zh-CN" altLang="zh-CN" dirty="0">
                  <a:solidFill>
                    <a:srgbClr val="003F43"/>
                  </a:solidFill>
                  <a:ea typeface="思源黑体 CN Bold" panose="020B0800000000000000" pitchFamily="34" charset="-122"/>
                  <a:cs typeface="Open Sans" panose="020B0606030504020204" pitchFamily="34" charset="0"/>
                </a:endParaRPr>
              </a:p>
              <a:p>
                <a:endParaRPr lang="zh-CN" altLang="en-US" dirty="0"/>
              </a:p>
            </p:txBody>
          </p:sp>
        </mc:Choice>
        <mc:Fallback xmlns="">
          <p:sp>
            <p:nvSpPr>
              <p:cNvPr id="4" name="文本框 3">
                <a:extLst>
                  <a:ext uri="{FF2B5EF4-FFF2-40B4-BE49-F238E27FC236}">
                    <a16:creationId xmlns:a16="http://schemas.microsoft.com/office/drawing/2014/main" id="{F9A7A8FE-A0AB-0587-9111-281AE09B16B7}"/>
                  </a:ext>
                </a:extLst>
              </p:cNvPr>
              <p:cNvSpPr txBox="1">
                <a:spLocks noRot="1" noChangeAspect="1" noMove="1" noResize="1" noEditPoints="1" noAdjustHandles="1" noChangeArrowheads="1" noChangeShapeType="1" noTextEdit="1"/>
              </p:cNvSpPr>
              <p:nvPr/>
            </p:nvSpPr>
            <p:spPr>
              <a:xfrm>
                <a:off x="5953760" y="1466104"/>
                <a:ext cx="6096000" cy="5190332"/>
              </a:xfrm>
              <a:prstGeom prst="rect">
                <a:avLst/>
              </a:prstGeom>
              <a:blipFill>
                <a:blip r:embed="rId7"/>
                <a:stretch>
                  <a:fillRect l="-900" t="-823" r="-80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6434DEE-F49C-9F5A-C16B-66F8AEEEF9F8}"/>
              </a:ext>
            </a:extLst>
          </p:cNvPr>
          <p:cNvPicPr>
            <a:picLocks noChangeAspect="1"/>
          </p:cNvPicPr>
          <p:nvPr/>
        </p:nvPicPr>
        <p:blipFill>
          <a:blip r:embed="rId8"/>
          <a:stretch>
            <a:fillRect/>
          </a:stretch>
        </p:blipFill>
        <p:spPr>
          <a:xfrm>
            <a:off x="6113585" y="4136389"/>
            <a:ext cx="5918590" cy="1957843"/>
          </a:xfrm>
          <a:prstGeom prst="rect">
            <a:avLst/>
          </a:prstGeom>
        </p:spPr>
      </p:pic>
    </p:spTree>
    <p:extLst>
      <p:ext uri="{BB962C8B-B14F-4D97-AF65-F5344CB8AC3E}">
        <p14:creationId xmlns:p14="http://schemas.microsoft.com/office/powerpoint/2010/main" val="360677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2.3 </a:t>
            </a:r>
            <a:r>
              <a:rPr lang="zh-CN" altLang="en-US" sz="4800" dirty="0">
                <a:solidFill>
                  <a:srgbClr val="003F43"/>
                </a:solidFill>
                <a:ea typeface="思源黑体 CN Bold" panose="020B0800000000000000" pitchFamily="34" charset="-122"/>
                <a:cs typeface="Open Sans" panose="020B0606030504020204" pitchFamily="34" charset="0"/>
              </a:rPr>
              <a:t>行走步态规划</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2.3.2 </a:t>
            </a:r>
            <a:r>
              <a:rPr lang="zh-CN" altLang="en-US" sz="3200" dirty="0">
                <a:solidFill>
                  <a:srgbClr val="003F43"/>
                </a:solidFill>
                <a:ea typeface="思源黑体 CN Bold" panose="020B0800000000000000" pitchFamily="34" charset="-122"/>
                <a:cs typeface="Open Sans" panose="020B0606030504020204" pitchFamily="34" charset="0"/>
              </a:rPr>
              <a:t>整机步态坐标</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CEC1BD3C-BE56-4EB0-5333-DC0E17064773}"/>
              </a:ext>
            </a:extLst>
          </p:cNvPr>
          <p:cNvPicPr>
            <a:picLocks noChangeAspect="1"/>
          </p:cNvPicPr>
          <p:nvPr/>
        </p:nvPicPr>
        <p:blipFill>
          <a:blip r:embed="rId6"/>
          <a:stretch>
            <a:fillRect/>
          </a:stretch>
        </p:blipFill>
        <p:spPr>
          <a:xfrm>
            <a:off x="1540145" y="2958488"/>
            <a:ext cx="3865320" cy="2737244"/>
          </a:xfrm>
          <a:prstGeom prst="rect">
            <a:avLst/>
          </a:prstGeom>
        </p:spPr>
      </p:pic>
      <p:pic>
        <p:nvPicPr>
          <p:cNvPr id="4" name="图片 3">
            <a:extLst>
              <a:ext uri="{FF2B5EF4-FFF2-40B4-BE49-F238E27FC236}">
                <a16:creationId xmlns:a16="http://schemas.microsoft.com/office/drawing/2014/main" id="{61D504FB-44F7-7F68-4390-C711881386BA}"/>
              </a:ext>
            </a:extLst>
          </p:cNvPr>
          <p:cNvPicPr>
            <a:picLocks noChangeAspect="1"/>
          </p:cNvPicPr>
          <p:nvPr/>
        </p:nvPicPr>
        <p:blipFill>
          <a:blip r:embed="rId7"/>
          <a:stretch>
            <a:fillRect/>
          </a:stretch>
        </p:blipFill>
        <p:spPr>
          <a:xfrm>
            <a:off x="7029309" y="2757626"/>
            <a:ext cx="3898172" cy="3085672"/>
          </a:xfrm>
          <a:prstGeom prst="rect">
            <a:avLst/>
          </a:prstGeom>
        </p:spPr>
      </p:pic>
      <p:sp>
        <p:nvSpPr>
          <p:cNvPr id="12" name="文本框 11">
            <a:extLst>
              <a:ext uri="{FF2B5EF4-FFF2-40B4-BE49-F238E27FC236}">
                <a16:creationId xmlns:a16="http://schemas.microsoft.com/office/drawing/2014/main" id="{E59D98F1-6F63-35BD-6D86-16893A56B779}"/>
              </a:ext>
            </a:extLst>
          </p:cNvPr>
          <p:cNvSpPr txBox="1"/>
          <p:nvPr/>
        </p:nvSpPr>
        <p:spPr>
          <a:xfrm>
            <a:off x="1264519" y="2140675"/>
            <a:ext cx="4615341" cy="646331"/>
          </a:xfrm>
          <a:prstGeom prst="rect">
            <a:avLst/>
          </a:prstGeom>
          <a:noFill/>
        </p:spPr>
        <p:txBody>
          <a:bodyPr wrap="square">
            <a:spAutoFit/>
          </a:bodyPr>
          <a:lstStyle/>
          <a:p>
            <a:pPr algn="just"/>
            <a:r>
              <a:rPr lang="zh-CN" altLang="en-US" dirty="0">
                <a:solidFill>
                  <a:srgbClr val="003F43"/>
                </a:solidFill>
                <a:ea typeface="思源黑体 CN Bold" panose="020B0800000000000000" pitchFamily="34" charset="-122"/>
                <a:cs typeface="Open Sans" panose="020B0606030504020204" pitchFamily="34" charset="0"/>
              </a:rPr>
              <a:t>对单条腿的步态曲线进行齐次变换得到整机六条腿的实际步态曲线坐标。</a:t>
            </a:r>
          </a:p>
        </p:txBody>
      </p:sp>
      <p:pic>
        <p:nvPicPr>
          <p:cNvPr id="14" name="图片 13">
            <a:extLst>
              <a:ext uri="{FF2B5EF4-FFF2-40B4-BE49-F238E27FC236}">
                <a16:creationId xmlns:a16="http://schemas.microsoft.com/office/drawing/2014/main" id="{F127792A-413E-1B2B-1AEB-85A879859CCD}"/>
              </a:ext>
            </a:extLst>
          </p:cNvPr>
          <p:cNvPicPr>
            <a:picLocks noChangeAspect="1"/>
          </p:cNvPicPr>
          <p:nvPr/>
        </p:nvPicPr>
        <p:blipFill>
          <a:blip r:embed="rId8"/>
          <a:stretch>
            <a:fillRect/>
          </a:stretch>
        </p:blipFill>
        <p:spPr>
          <a:xfrm>
            <a:off x="2133571" y="2037613"/>
            <a:ext cx="3789629" cy="3754096"/>
          </a:xfrm>
          <a:prstGeom prst="rect">
            <a:avLst/>
          </a:prstGeom>
        </p:spPr>
      </p:pic>
      <p:pic>
        <p:nvPicPr>
          <p:cNvPr id="6" name="图片 5">
            <a:extLst>
              <a:ext uri="{FF2B5EF4-FFF2-40B4-BE49-F238E27FC236}">
                <a16:creationId xmlns:a16="http://schemas.microsoft.com/office/drawing/2014/main" id="{3BA029E6-687A-0344-92C3-3F61026D8A39}"/>
              </a:ext>
            </a:extLst>
          </p:cNvPr>
          <p:cNvPicPr>
            <a:picLocks noChangeAspect="1"/>
          </p:cNvPicPr>
          <p:nvPr/>
        </p:nvPicPr>
        <p:blipFill>
          <a:blip r:embed="rId9"/>
          <a:stretch>
            <a:fillRect/>
          </a:stretch>
        </p:blipFill>
        <p:spPr>
          <a:xfrm>
            <a:off x="6440935" y="2939451"/>
            <a:ext cx="4486546" cy="2342974"/>
          </a:xfrm>
          <a:prstGeom prst="rect">
            <a:avLst/>
          </a:prstGeom>
        </p:spPr>
      </p:pic>
    </p:spTree>
    <p:extLst>
      <p:ext uri="{BB962C8B-B14F-4D97-AF65-F5344CB8AC3E}">
        <p14:creationId xmlns:p14="http://schemas.microsoft.com/office/powerpoint/2010/main" val="321430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749139" y="-60960"/>
            <a:ext cx="8502862"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2.4 </a:t>
            </a:r>
            <a:r>
              <a:rPr lang="zh-CN" altLang="en-US" sz="4800" dirty="0">
                <a:solidFill>
                  <a:srgbClr val="003F43"/>
                </a:solidFill>
                <a:ea typeface="思源黑体 CN Bold" panose="020B0800000000000000" pitchFamily="34" charset="-122"/>
                <a:cs typeface="Open Sans" panose="020B0606030504020204" pitchFamily="34" charset="0"/>
              </a:rPr>
              <a:t>静态姿态调整与算法优化</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513495" y="1450802"/>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2.4.1 </a:t>
            </a:r>
            <a:r>
              <a:rPr lang="zh-CN" altLang="en-US" sz="3200" dirty="0">
                <a:solidFill>
                  <a:srgbClr val="003F43"/>
                </a:solidFill>
                <a:ea typeface="思源黑体 CN Bold" panose="020B0800000000000000" pitchFamily="34" charset="-122"/>
                <a:cs typeface="Open Sans" panose="020B0606030504020204" pitchFamily="34" charset="0"/>
              </a:rPr>
              <a:t>静态姿态调整</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2888B1F5-40FD-A36D-B547-B28C4EF5224C}"/>
              </a:ext>
            </a:extLst>
          </p:cNvPr>
          <p:cNvSpPr txBox="1"/>
          <p:nvPr/>
        </p:nvSpPr>
        <p:spPr>
          <a:xfrm>
            <a:off x="749139" y="2405772"/>
            <a:ext cx="3944781"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要保持机身平稳，相当于六个脚的目标落点在原落脚平面旋转相反角度后形成的平面上。</a:t>
            </a:r>
            <a:endParaRPr lang="zh-CN" altLang="en-US"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B65DE9F2-A5DB-11FC-E96E-FADD6746AC2A}"/>
              </a:ext>
            </a:extLst>
          </p:cNvPr>
          <p:cNvPicPr>
            <a:picLocks noChangeAspect="1"/>
          </p:cNvPicPr>
          <p:nvPr/>
        </p:nvPicPr>
        <p:blipFill>
          <a:blip r:embed="rId8"/>
          <a:stretch>
            <a:fillRect/>
          </a:stretch>
        </p:blipFill>
        <p:spPr>
          <a:xfrm>
            <a:off x="849681" y="3369194"/>
            <a:ext cx="2736799" cy="1647154"/>
          </a:xfrm>
          <a:prstGeom prst="rect">
            <a:avLst/>
          </a:prstGeom>
        </p:spPr>
      </p:pic>
      <p:pic>
        <p:nvPicPr>
          <p:cNvPr id="4" name="图片 3">
            <a:extLst>
              <a:ext uri="{FF2B5EF4-FFF2-40B4-BE49-F238E27FC236}">
                <a16:creationId xmlns:a16="http://schemas.microsoft.com/office/drawing/2014/main" id="{A5C5EA9B-7600-99C2-08CA-D00DF145C88D}"/>
              </a:ext>
            </a:extLst>
          </p:cNvPr>
          <p:cNvPicPr>
            <a:picLocks noChangeAspect="1"/>
          </p:cNvPicPr>
          <p:nvPr/>
        </p:nvPicPr>
        <p:blipFill>
          <a:blip r:embed="rId9"/>
          <a:stretch>
            <a:fillRect/>
          </a:stretch>
        </p:blipFill>
        <p:spPr>
          <a:xfrm>
            <a:off x="862833" y="5009643"/>
            <a:ext cx="3417185" cy="1704200"/>
          </a:xfrm>
          <a:prstGeom prst="rect">
            <a:avLst/>
          </a:prstGeom>
        </p:spPr>
      </p:pic>
      <p:sp>
        <p:nvSpPr>
          <p:cNvPr id="12" name="文本框 11">
            <a:extLst>
              <a:ext uri="{FF2B5EF4-FFF2-40B4-BE49-F238E27FC236}">
                <a16:creationId xmlns:a16="http://schemas.microsoft.com/office/drawing/2014/main" id="{C87644DB-022A-B185-D5D7-0981EAB74382}"/>
              </a:ext>
            </a:extLst>
          </p:cNvPr>
          <p:cNvSpPr txBox="1"/>
          <p:nvPr/>
        </p:nvSpPr>
        <p:spPr>
          <a:xfrm>
            <a:off x="5570952" y="145902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2.4.2 </a:t>
            </a:r>
            <a:r>
              <a:rPr lang="zh-CN" altLang="en-US" sz="3200" dirty="0">
                <a:solidFill>
                  <a:srgbClr val="003F43"/>
                </a:solidFill>
                <a:ea typeface="思源黑体 CN Bold" panose="020B0800000000000000" pitchFamily="34" charset="-122"/>
                <a:cs typeface="Open Sans" panose="020B0606030504020204" pitchFamily="34" charset="0"/>
              </a:rPr>
              <a:t>算法优化</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4" name="图片 13">
            <a:extLst>
              <a:ext uri="{FF2B5EF4-FFF2-40B4-BE49-F238E27FC236}">
                <a16:creationId xmlns:a16="http://schemas.microsoft.com/office/drawing/2014/main" id="{3B9C9C99-F23B-5543-EF74-7D62813522DD}"/>
              </a:ext>
            </a:extLst>
          </p:cNvPr>
          <p:cNvPicPr>
            <a:picLocks noChangeAspect="1"/>
          </p:cNvPicPr>
          <p:nvPr/>
        </p:nvPicPr>
        <p:blipFill>
          <a:blip r:embed="rId10"/>
          <a:stretch>
            <a:fillRect/>
          </a:stretch>
        </p:blipFill>
        <p:spPr>
          <a:xfrm>
            <a:off x="5658167" y="2432874"/>
            <a:ext cx="3768607" cy="2770499"/>
          </a:xfrm>
          <a:prstGeom prst="rect">
            <a:avLst/>
          </a:prstGeom>
        </p:spPr>
      </p:pic>
      <p:pic>
        <p:nvPicPr>
          <p:cNvPr id="16" name="图片 15">
            <a:extLst>
              <a:ext uri="{FF2B5EF4-FFF2-40B4-BE49-F238E27FC236}">
                <a16:creationId xmlns:a16="http://schemas.microsoft.com/office/drawing/2014/main" id="{997891E9-9301-0482-BDEE-76927BE4864B}"/>
              </a:ext>
            </a:extLst>
          </p:cNvPr>
          <p:cNvPicPr>
            <a:picLocks noChangeAspect="1"/>
          </p:cNvPicPr>
          <p:nvPr/>
        </p:nvPicPr>
        <p:blipFill>
          <a:blip r:embed="rId11"/>
          <a:stretch>
            <a:fillRect/>
          </a:stretch>
        </p:blipFill>
        <p:spPr>
          <a:xfrm>
            <a:off x="5554873" y="2224708"/>
            <a:ext cx="3768606" cy="3293105"/>
          </a:xfrm>
          <a:prstGeom prst="rect">
            <a:avLst/>
          </a:prstGeom>
        </p:spPr>
      </p:pic>
      <p:pic>
        <p:nvPicPr>
          <p:cNvPr id="17" name="图片 16">
            <a:extLst>
              <a:ext uri="{FF2B5EF4-FFF2-40B4-BE49-F238E27FC236}">
                <a16:creationId xmlns:a16="http://schemas.microsoft.com/office/drawing/2014/main" id="{15172646-451B-855A-0D94-99688C103008}"/>
              </a:ext>
            </a:extLst>
          </p:cNvPr>
          <p:cNvPicPr>
            <a:picLocks noChangeAspect="1"/>
          </p:cNvPicPr>
          <p:nvPr/>
        </p:nvPicPr>
        <p:blipFill>
          <a:blip r:embed="rId12"/>
          <a:stretch>
            <a:fillRect/>
          </a:stretch>
        </p:blipFill>
        <p:spPr>
          <a:xfrm>
            <a:off x="5439154" y="2138754"/>
            <a:ext cx="4163577" cy="3756132"/>
          </a:xfrm>
          <a:prstGeom prst="rect">
            <a:avLst/>
          </a:prstGeom>
        </p:spPr>
      </p:pic>
    </p:spTree>
    <p:extLst>
      <p:ext uri="{BB962C8B-B14F-4D97-AF65-F5344CB8AC3E}">
        <p14:creationId xmlns:p14="http://schemas.microsoft.com/office/powerpoint/2010/main" val="129605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5280" y="-21955"/>
            <a:ext cx="8875818"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2.4 </a:t>
            </a:r>
            <a:r>
              <a:rPr lang="zh-CN" altLang="en-US" sz="4800" dirty="0">
                <a:solidFill>
                  <a:srgbClr val="003F43"/>
                </a:solidFill>
                <a:ea typeface="思源黑体 CN Bold" panose="020B0800000000000000" pitchFamily="34" charset="-122"/>
                <a:cs typeface="Open Sans" panose="020B0606030504020204" pitchFamily="34" charset="0"/>
              </a:rPr>
              <a:t>静态姿态调整与算法优化</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2.4.3 </a:t>
            </a:r>
            <a:r>
              <a:rPr lang="zh-CN" altLang="en-US" sz="3200" dirty="0">
                <a:solidFill>
                  <a:srgbClr val="003F43"/>
                </a:solidFill>
                <a:ea typeface="思源黑体 CN Bold" panose="020B0800000000000000" pitchFamily="34" charset="-122"/>
                <a:cs typeface="Open Sans" panose="020B0606030504020204" pitchFamily="34" charset="0"/>
              </a:rPr>
              <a:t>优化结果</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2888B1F5-40FD-A36D-B547-B28C4EF5224C}"/>
              </a:ext>
            </a:extLst>
          </p:cNvPr>
          <p:cNvSpPr txBox="1"/>
          <p:nvPr/>
        </p:nvSpPr>
        <p:spPr>
          <a:xfrm>
            <a:off x="749138" y="2244526"/>
            <a:ext cx="3731421" cy="923330"/>
          </a:xfrm>
          <a:prstGeom prst="rect">
            <a:avLst/>
          </a:prstGeom>
          <a:noFill/>
        </p:spPr>
        <p:txBody>
          <a:bodyPr wrap="square">
            <a:spAutoFit/>
          </a:bodyPr>
          <a:lstStyle/>
          <a:p>
            <a:pPr algn="just"/>
            <a:r>
              <a:rPr lang="zh-CN" altLang="en-US" dirty="0">
                <a:solidFill>
                  <a:srgbClr val="003F43"/>
                </a:solidFill>
                <a:ea typeface="思源黑体 CN Bold" panose="020B0800000000000000" pitchFamily="34" charset="-122"/>
                <a:cs typeface="Open Sans" panose="020B0606030504020204" pitchFamily="34" charset="0"/>
              </a:rPr>
              <a:t>优化前：</a:t>
            </a:r>
          </a:p>
          <a:p>
            <a:pPr algn="just"/>
            <a:r>
              <a:rPr lang="zh-CN" altLang="en-US" dirty="0">
                <a:solidFill>
                  <a:srgbClr val="003F43"/>
                </a:solidFill>
                <a:ea typeface="思源黑体 CN Bold" panose="020B0800000000000000" pitchFamily="34" charset="-122"/>
                <a:cs typeface="Open Sans" panose="020B0606030504020204" pitchFamily="34" charset="0"/>
              </a:rPr>
              <a:t>单边旋转极限：</a:t>
            </a:r>
            <a:r>
              <a:rPr lang="en-US" altLang="zh-CN" dirty="0">
                <a:solidFill>
                  <a:srgbClr val="003F43"/>
                </a:solidFill>
                <a:ea typeface="思源黑体 CN Bold" panose="020B0800000000000000" pitchFamily="34" charset="-122"/>
                <a:cs typeface="Open Sans" panose="020B0606030504020204" pitchFamily="34" charset="0"/>
              </a:rPr>
              <a:t>roll</a:t>
            </a:r>
            <a:r>
              <a:rPr lang="zh-CN" altLang="en-US" dirty="0">
                <a:solidFill>
                  <a:srgbClr val="003F43"/>
                </a:solidFill>
                <a:ea typeface="思源黑体 CN Bold" panose="020B0800000000000000" pitchFamily="34" charset="-122"/>
                <a:cs typeface="Open Sans" panose="020B0606030504020204" pitchFamily="34" charset="0"/>
              </a:rPr>
              <a:t>角为</a:t>
            </a:r>
            <a:r>
              <a:rPr lang="en-US" altLang="zh-CN" dirty="0">
                <a:solidFill>
                  <a:srgbClr val="003F43"/>
                </a:solidFill>
                <a:ea typeface="思源黑体 CN Bold" panose="020B0800000000000000" pitchFamily="34" charset="-122"/>
                <a:cs typeface="Open Sans" panose="020B0606030504020204" pitchFamily="34" charset="0"/>
              </a:rPr>
              <a:t>16°</a:t>
            </a:r>
            <a:r>
              <a:rPr lang="zh-CN" altLang="en-US" dirty="0">
                <a:solidFill>
                  <a:srgbClr val="003F43"/>
                </a:solidFill>
                <a:ea typeface="思源黑体 CN Bold" panose="020B0800000000000000" pitchFamily="34" charset="-122"/>
                <a:cs typeface="Open Sans" panose="020B0606030504020204" pitchFamily="34" charset="0"/>
              </a:rPr>
              <a:t>以下，</a:t>
            </a:r>
            <a:r>
              <a:rPr lang="en-US" altLang="zh-CN" dirty="0">
                <a:solidFill>
                  <a:srgbClr val="003F43"/>
                </a:solidFill>
                <a:ea typeface="思源黑体 CN Bold" panose="020B0800000000000000" pitchFamily="34" charset="-122"/>
                <a:cs typeface="Open Sans" panose="020B0606030504020204" pitchFamily="34" charset="0"/>
              </a:rPr>
              <a:t>pitch</a:t>
            </a:r>
            <a:r>
              <a:rPr lang="zh-CN" altLang="en-US" dirty="0">
                <a:solidFill>
                  <a:srgbClr val="003F43"/>
                </a:solidFill>
                <a:ea typeface="思源黑体 CN Bold" panose="020B0800000000000000" pitchFamily="34" charset="-122"/>
                <a:cs typeface="Open Sans" panose="020B0606030504020204" pitchFamily="34" charset="0"/>
              </a:rPr>
              <a:t>角为</a:t>
            </a:r>
            <a:r>
              <a:rPr lang="en-US" altLang="zh-CN" dirty="0">
                <a:solidFill>
                  <a:srgbClr val="003F43"/>
                </a:solidFill>
                <a:ea typeface="思源黑体 CN Bold" panose="020B0800000000000000" pitchFamily="34" charset="-122"/>
                <a:cs typeface="Open Sans" panose="020B0606030504020204" pitchFamily="34" charset="0"/>
              </a:rPr>
              <a:t>29°</a:t>
            </a:r>
            <a:r>
              <a:rPr lang="zh-CN" altLang="en-US" dirty="0">
                <a:solidFill>
                  <a:srgbClr val="003F43"/>
                </a:solidFill>
                <a:ea typeface="思源黑体 CN Bold" panose="020B0800000000000000" pitchFamily="34" charset="-122"/>
                <a:cs typeface="Open Sans" panose="020B0606030504020204" pitchFamily="34" charset="0"/>
              </a:rPr>
              <a:t>以下</a:t>
            </a:r>
          </a:p>
        </p:txBody>
      </p:sp>
      <p:pic>
        <p:nvPicPr>
          <p:cNvPr id="4" name="图片 3">
            <a:extLst>
              <a:ext uri="{FF2B5EF4-FFF2-40B4-BE49-F238E27FC236}">
                <a16:creationId xmlns:a16="http://schemas.microsoft.com/office/drawing/2014/main" id="{C71309C5-D4CE-F9FC-4ED2-DFECD9EA6CFA}"/>
              </a:ext>
            </a:extLst>
          </p:cNvPr>
          <p:cNvPicPr>
            <a:picLocks noChangeAspect="1"/>
          </p:cNvPicPr>
          <p:nvPr/>
        </p:nvPicPr>
        <p:blipFill>
          <a:blip r:embed="rId6"/>
          <a:stretch>
            <a:fillRect/>
          </a:stretch>
        </p:blipFill>
        <p:spPr>
          <a:xfrm>
            <a:off x="819200" y="3473127"/>
            <a:ext cx="4335296" cy="1881193"/>
          </a:xfrm>
          <a:prstGeom prst="rect">
            <a:avLst/>
          </a:prstGeom>
        </p:spPr>
      </p:pic>
      <p:sp>
        <p:nvSpPr>
          <p:cNvPr id="11" name="文本框 10">
            <a:extLst>
              <a:ext uri="{FF2B5EF4-FFF2-40B4-BE49-F238E27FC236}">
                <a16:creationId xmlns:a16="http://schemas.microsoft.com/office/drawing/2014/main" id="{036C0604-39F8-1EF1-4C05-98FEF1A32232}"/>
              </a:ext>
            </a:extLst>
          </p:cNvPr>
          <p:cNvSpPr txBox="1"/>
          <p:nvPr/>
        </p:nvSpPr>
        <p:spPr>
          <a:xfrm>
            <a:off x="6021720" y="1329675"/>
            <a:ext cx="5926440" cy="1754326"/>
          </a:xfrm>
          <a:prstGeom prst="rect">
            <a:avLst/>
          </a:prstGeom>
          <a:noFill/>
        </p:spPr>
        <p:txBody>
          <a:bodyPr wrap="square">
            <a:spAutoFit/>
          </a:bodyPr>
          <a:lstStyle/>
          <a:p>
            <a:pPr algn="just"/>
            <a:r>
              <a:rPr lang="zh-CN" altLang="en-US" dirty="0">
                <a:solidFill>
                  <a:srgbClr val="003F43"/>
                </a:solidFill>
                <a:ea typeface="思源黑体 CN Bold" panose="020B0800000000000000" pitchFamily="34" charset="-122"/>
                <a:cs typeface="Open Sans" panose="020B0606030504020204" pitchFamily="34" charset="0"/>
              </a:rPr>
              <a:t>优化后：</a:t>
            </a:r>
          </a:p>
          <a:p>
            <a:pPr algn="just"/>
            <a:r>
              <a:rPr lang="zh-CN" altLang="en-US" dirty="0">
                <a:solidFill>
                  <a:srgbClr val="003F43"/>
                </a:solidFill>
                <a:ea typeface="思源黑体 CN Bold" panose="020B0800000000000000" pitchFamily="34" charset="-122"/>
                <a:cs typeface="Open Sans" panose="020B0606030504020204" pitchFamily="34" charset="0"/>
              </a:rPr>
              <a:t>单边旋转极限：</a:t>
            </a:r>
            <a:r>
              <a:rPr lang="en-US" altLang="zh-CN" dirty="0">
                <a:solidFill>
                  <a:srgbClr val="003F43"/>
                </a:solidFill>
                <a:ea typeface="思源黑体 CN Bold" panose="020B0800000000000000" pitchFamily="34" charset="-122"/>
                <a:cs typeface="Open Sans" panose="020B0606030504020204" pitchFamily="34" charset="0"/>
              </a:rPr>
              <a:t>roll</a:t>
            </a:r>
            <a:r>
              <a:rPr lang="zh-CN" altLang="en-US" dirty="0">
                <a:solidFill>
                  <a:srgbClr val="003F43"/>
                </a:solidFill>
                <a:ea typeface="思源黑体 CN Bold" panose="020B0800000000000000" pitchFamily="34" charset="-122"/>
                <a:cs typeface="Open Sans" panose="020B0606030504020204" pitchFamily="34" charset="0"/>
              </a:rPr>
              <a:t>角为</a:t>
            </a:r>
            <a:r>
              <a:rPr lang="en-US" altLang="zh-CN" dirty="0">
                <a:solidFill>
                  <a:srgbClr val="003F43"/>
                </a:solidFill>
                <a:ea typeface="思源黑体 CN Bold" panose="020B0800000000000000" pitchFamily="34" charset="-122"/>
                <a:cs typeface="Open Sans" panose="020B0606030504020204" pitchFamily="34" charset="0"/>
              </a:rPr>
              <a:t>31°</a:t>
            </a:r>
            <a:r>
              <a:rPr lang="zh-CN" altLang="en-US" dirty="0">
                <a:solidFill>
                  <a:srgbClr val="003F43"/>
                </a:solidFill>
                <a:ea typeface="思源黑体 CN Bold" panose="020B0800000000000000" pitchFamily="34" charset="-122"/>
                <a:cs typeface="Open Sans" panose="020B0606030504020204" pitchFamily="34" charset="0"/>
              </a:rPr>
              <a:t>以下，</a:t>
            </a:r>
            <a:r>
              <a:rPr lang="en-US" altLang="zh-CN" dirty="0">
                <a:solidFill>
                  <a:srgbClr val="003F43"/>
                </a:solidFill>
                <a:ea typeface="思源黑体 CN Bold" panose="020B0800000000000000" pitchFamily="34" charset="-122"/>
                <a:cs typeface="Open Sans" panose="020B0606030504020204" pitchFamily="34" charset="0"/>
              </a:rPr>
              <a:t>pitch</a:t>
            </a:r>
            <a:r>
              <a:rPr lang="zh-CN" altLang="en-US" dirty="0">
                <a:solidFill>
                  <a:srgbClr val="003F43"/>
                </a:solidFill>
                <a:ea typeface="思源黑体 CN Bold" panose="020B0800000000000000" pitchFamily="34" charset="-122"/>
                <a:cs typeface="Open Sans" panose="020B0606030504020204" pitchFamily="34" charset="0"/>
              </a:rPr>
              <a:t>角为</a:t>
            </a:r>
            <a:r>
              <a:rPr lang="en-US" altLang="zh-CN" dirty="0">
                <a:solidFill>
                  <a:srgbClr val="003F43"/>
                </a:solidFill>
                <a:ea typeface="思源黑体 CN Bold" panose="020B0800000000000000" pitchFamily="34" charset="-122"/>
                <a:cs typeface="Open Sans" panose="020B0606030504020204" pitchFamily="34" charset="0"/>
              </a:rPr>
              <a:t>72°</a:t>
            </a:r>
            <a:r>
              <a:rPr lang="zh-CN" altLang="en-US" dirty="0">
                <a:solidFill>
                  <a:srgbClr val="003F43"/>
                </a:solidFill>
                <a:ea typeface="思源黑体 CN Bold" panose="020B0800000000000000" pitchFamily="34" charset="-122"/>
                <a:cs typeface="Open Sans" panose="020B0606030504020204" pitchFamily="34" charset="0"/>
              </a:rPr>
              <a:t>以下。</a:t>
            </a:r>
            <a:endParaRPr lang="en-US" altLang="zh-CN" dirty="0">
              <a:solidFill>
                <a:srgbClr val="003F43"/>
              </a:solidFill>
              <a:ea typeface="思源黑体 CN Bold" panose="020B0800000000000000" pitchFamily="34" charset="-122"/>
              <a:cs typeface="Open Sans" panose="020B0606030504020204" pitchFamily="34" charset="0"/>
            </a:endParaRPr>
          </a:p>
          <a:p>
            <a:pPr algn="just"/>
            <a:r>
              <a:rPr lang="zh-CN" altLang="en-US" dirty="0">
                <a:solidFill>
                  <a:srgbClr val="003F43"/>
                </a:solidFill>
                <a:ea typeface="思源黑体 CN Bold" panose="020B0800000000000000" pitchFamily="34" charset="-122"/>
                <a:cs typeface="Open Sans" panose="020B0606030504020204" pitchFamily="34" charset="0"/>
              </a:rPr>
              <a:t>两个极限被显著的提高了，当然实际上受到底盘离地高度的限制，在一个更小的角度范围时机器人的底盘可能已经会与地面接触，过大的角度极限实际上没有实际用处，即优化后算法的有解范围已经超过了实机的机械限位范围。</a:t>
            </a:r>
          </a:p>
        </p:txBody>
      </p:sp>
      <p:pic>
        <p:nvPicPr>
          <p:cNvPr id="12" name="图片 11">
            <a:extLst>
              <a:ext uri="{FF2B5EF4-FFF2-40B4-BE49-F238E27FC236}">
                <a16:creationId xmlns:a16="http://schemas.microsoft.com/office/drawing/2014/main" id="{4CC94313-3EF1-5011-8570-F7ECE61AFCB1}"/>
              </a:ext>
            </a:extLst>
          </p:cNvPr>
          <p:cNvPicPr>
            <a:picLocks noChangeAspect="1"/>
          </p:cNvPicPr>
          <p:nvPr/>
        </p:nvPicPr>
        <p:blipFill>
          <a:blip r:embed="rId7"/>
          <a:stretch>
            <a:fillRect/>
          </a:stretch>
        </p:blipFill>
        <p:spPr>
          <a:xfrm>
            <a:off x="6698218" y="3249142"/>
            <a:ext cx="4086499" cy="3032020"/>
          </a:xfrm>
          <a:prstGeom prst="rect">
            <a:avLst/>
          </a:prstGeom>
        </p:spPr>
      </p:pic>
      <p:pic>
        <p:nvPicPr>
          <p:cNvPr id="6" name="图片 5">
            <a:extLst>
              <a:ext uri="{FF2B5EF4-FFF2-40B4-BE49-F238E27FC236}">
                <a16:creationId xmlns:a16="http://schemas.microsoft.com/office/drawing/2014/main" id="{078AE5AA-E3B0-C8E9-C408-D63282B33AC8}"/>
              </a:ext>
            </a:extLst>
          </p:cNvPr>
          <p:cNvPicPr>
            <a:picLocks noChangeAspect="1"/>
          </p:cNvPicPr>
          <p:nvPr/>
        </p:nvPicPr>
        <p:blipFill>
          <a:blip r:embed="rId8"/>
          <a:stretch>
            <a:fillRect/>
          </a:stretch>
        </p:blipFill>
        <p:spPr>
          <a:xfrm>
            <a:off x="5858811" y="4384645"/>
            <a:ext cx="3327515" cy="990823"/>
          </a:xfrm>
          <a:prstGeom prst="rect">
            <a:avLst/>
          </a:prstGeom>
        </p:spPr>
      </p:pic>
      <p:pic>
        <p:nvPicPr>
          <p:cNvPr id="14" name="图片 13">
            <a:extLst>
              <a:ext uri="{FF2B5EF4-FFF2-40B4-BE49-F238E27FC236}">
                <a16:creationId xmlns:a16="http://schemas.microsoft.com/office/drawing/2014/main" id="{7554F1FE-2570-0884-74E1-7DE5BD4E4AD7}"/>
              </a:ext>
            </a:extLst>
          </p:cNvPr>
          <p:cNvPicPr>
            <a:picLocks noChangeAspect="1"/>
          </p:cNvPicPr>
          <p:nvPr/>
        </p:nvPicPr>
        <p:blipFill>
          <a:blip r:embed="rId9"/>
          <a:stretch>
            <a:fillRect/>
          </a:stretch>
        </p:blipFill>
        <p:spPr>
          <a:xfrm>
            <a:off x="5858811" y="5365817"/>
            <a:ext cx="3352287" cy="974310"/>
          </a:xfrm>
          <a:prstGeom prst="rect">
            <a:avLst/>
          </a:prstGeom>
        </p:spPr>
      </p:pic>
    </p:spTree>
    <p:extLst>
      <p:ext uri="{BB962C8B-B14F-4D97-AF65-F5344CB8AC3E}">
        <p14:creationId xmlns:p14="http://schemas.microsoft.com/office/powerpoint/2010/main" val="426126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3079538" y="47365"/>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2.5 </a:t>
            </a:r>
            <a:r>
              <a:rPr lang="en-US" altLang="zh-CN" sz="4800" dirty="0" err="1">
                <a:solidFill>
                  <a:srgbClr val="003F43"/>
                </a:solidFill>
                <a:ea typeface="思源黑体 CN Bold" panose="020B0800000000000000" pitchFamily="34" charset="-122"/>
                <a:cs typeface="Open Sans" panose="020B0606030504020204" pitchFamily="34" charset="0"/>
              </a:rPr>
              <a:t>simulink</a:t>
            </a:r>
            <a:r>
              <a:rPr lang="zh-CN" altLang="en-US" sz="4800" dirty="0">
                <a:solidFill>
                  <a:srgbClr val="003F43"/>
                </a:solidFill>
                <a:ea typeface="思源黑体 CN Bold" panose="020B0800000000000000" pitchFamily="34" charset="-122"/>
                <a:cs typeface="Open Sans" panose="020B0606030504020204" pitchFamily="34" charset="0"/>
              </a:rPr>
              <a:t>仿真</a:t>
            </a:r>
            <a:endParaRPr lang="zh-CN" altLang="zh-CN" sz="4800"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D694652D-3CA9-CE72-A49B-FCAD203A52DB}"/>
              </a:ext>
            </a:extLst>
          </p:cNvPr>
          <p:cNvPicPr>
            <a:picLocks noChangeAspect="1"/>
          </p:cNvPicPr>
          <p:nvPr/>
        </p:nvPicPr>
        <p:blipFill>
          <a:blip r:embed="rId8"/>
          <a:stretch>
            <a:fillRect/>
          </a:stretch>
        </p:blipFill>
        <p:spPr>
          <a:xfrm>
            <a:off x="513495" y="1468462"/>
            <a:ext cx="4894973" cy="4043284"/>
          </a:xfrm>
          <a:prstGeom prst="rect">
            <a:avLst/>
          </a:prstGeom>
        </p:spPr>
      </p:pic>
      <p:pic>
        <p:nvPicPr>
          <p:cNvPr id="12" name="图片 11">
            <a:extLst>
              <a:ext uri="{FF2B5EF4-FFF2-40B4-BE49-F238E27FC236}">
                <a16:creationId xmlns:a16="http://schemas.microsoft.com/office/drawing/2014/main" id="{3342CB8A-E9E2-5522-0D9D-355324D0C27B}"/>
              </a:ext>
            </a:extLst>
          </p:cNvPr>
          <p:cNvPicPr>
            <a:picLocks noChangeAspect="1"/>
          </p:cNvPicPr>
          <p:nvPr/>
        </p:nvPicPr>
        <p:blipFill>
          <a:blip r:embed="rId9"/>
          <a:stretch>
            <a:fillRect/>
          </a:stretch>
        </p:blipFill>
        <p:spPr>
          <a:xfrm>
            <a:off x="5683972" y="1759462"/>
            <a:ext cx="5302236" cy="1543570"/>
          </a:xfrm>
          <a:prstGeom prst="rect">
            <a:avLst/>
          </a:prstGeom>
        </p:spPr>
      </p:pic>
      <p:pic>
        <p:nvPicPr>
          <p:cNvPr id="4" name="图片 3">
            <a:extLst>
              <a:ext uri="{FF2B5EF4-FFF2-40B4-BE49-F238E27FC236}">
                <a16:creationId xmlns:a16="http://schemas.microsoft.com/office/drawing/2014/main" id="{85A1D4FC-5D69-93ED-CDB5-56D67D038F34}"/>
              </a:ext>
            </a:extLst>
          </p:cNvPr>
          <p:cNvPicPr>
            <a:picLocks noChangeAspect="1"/>
          </p:cNvPicPr>
          <p:nvPr/>
        </p:nvPicPr>
        <p:blipFill>
          <a:blip r:embed="rId10"/>
          <a:stretch>
            <a:fillRect/>
          </a:stretch>
        </p:blipFill>
        <p:spPr>
          <a:xfrm>
            <a:off x="5683972" y="3635744"/>
            <a:ext cx="3206028" cy="2942293"/>
          </a:xfrm>
          <a:prstGeom prst="rect">
            <a:avLst/>
          </a:prstGeom>
        </p:spPr>
      </p:pic>
    </p:spTree>
    <p:extLst>
      <p:ext uri="{BB962C8B-B14F-4D97-AF65-F5344CB8AC3E}">
        <p14:creationId xmlns:p14="http://schemas.microsoft.com/office/powerpoint/2010/main" val="3627276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07307"/>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5600" dirty="0">
                <a:solidFill>
                  <a:srgbClr val="ED6C00"/>
                </a:solidFill>
                <a:latin typeface="Akrobat Black" panose="00000A00000000000000" pitchFamily="50" charset="0"/>
                <a:ea typeface="等线" panose="02010600030101010101" charset="-122"/>
              </a:rPr>
              <a:t>3</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3265528" y="2033538"/>
            <a:ext cx="492776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defRPr/>
            </a:pPr>
            <a:r>
              <a:rPr lang="zh-CN" altLang="en-US" sz="4800" spc="300" dirty="0">
                <a:solidFill>
                  <a:srgbClr val="2F2E41"/>
                </a:solidFill>
                <a:latin typeface="Century Schoolbook" panose="02040604050505020304" charset="0"/>
                <a:ea typeface="思源黑体 CN Bold" panose="020B0800000000000000" pitchFamily="34" charset="-122"/>
              </a:rPr>
              <a:t>实机基础方案</a:t>
            </a:r>
          </a:p>
        </p:txBody>
      </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sp>
        <p:nvSpPr>
          <p:cNvPr id="11" name="文本框 10">
            <a:extLst>
              <a:ext uri="{FF2B5EF4-FFF2-40B4-BE49-F238E27FC236}">
                <a16:creationId xmlns:a16="http://schemas.microsoft.com/office/drawing/2014/main" id="{FCB27AF0-6F47-0B80-03B0-EAD7A79E36D8}"/>
              </a:ext>
            </a:extLst>
          </p:cNvPr>
          <p:cNvSpPr txBox="1"/>
          <p:nvPr/>
        </p:nvSpPr>
        <p:spPr>
          <a:xfrm>
            <a:off x="3661768" y="3429000"/>
            <a:ext cx="8033813" cy="2308324"/>
          </a:xfrm>
          <a:prstGeom prst="rect">
            <a:avLst/>
          </a:prstGeom>
          <a:noFill/>
        </p:spPr>
        <p:txBody>
          <a:bodyPr wrap="square">
            <a:spAutoFit/>
          </a:bodyPr>
          <a:lstStyle/>
          <a:p>
            <a:pPr algn="just"/>
            <a:r>
              <a:rPr lang="zh-CN" altLang="en-US" sz="2400" dirty="0">
                <a:solidFill>
                  <a:srgbClr val="003F43"/>
                </a:solidFill>
                <a:ea typeface="思源黑体 CN Bold" panose="020B0800000000000000" pitchFamily="34" charset="-122"/>
                <a:cs typeface="Open Sans" panose="020B0606030504020204" pitchFamily="34" charset="0"/>
              </a:rPr>
              <a:t>项目目标：</a:t>
            </a:r>
            <a:endParaRPr lang="en-US" altLang="zh-CN" sz="2400" dirty="0">
              <a:solidFill>
                <a:srgbClr val="003F43"/>
              </a:solidFill>
              <a:ea typeface="思源黑体 CN Bold" panose="020B0800000000000000" pitchFamily="34" charset="-122"/>
              <a:cs typeface="Open Sans" panose="020B0606030504020204" pitchFamily="34" charset="0"/>
            </a:endParaRPr>
          </a:p>
          <a:p>
            <a:pPr marL="342900" indent="-342900" algn="just">
              <a:buFont typeface="+mj-lt"/>
              <a:buAutoNum type="arabicPeriod"/>
            </a:pPr>
            <a:r>
              <a:rPr lang="zh-CN" altLang="zh-CN" sz="2400" dirty="0">
                <a:solidFill>
                  <a:srgbClr val="003F43"/>
                </a:solidFill>
                <a:ea typeface="思源黑体 CN Bold" panose="020B0800000000000000" pitchFamily="34" charset="-122"/>
                <a:cs typeface="Open Sans" panose="020B0606030504020204" pitchFamily="34" charset="0"/>
              </a:rPr>
              <a:t>设计合理的机械结构支撑我们的硬件软件平台。</a:t>
            </a:r>
          </a:p>
          <a:p>
            <a:pPr marL="342900" indent="-342900" algn="just">
              <a:buFont typeface="+mj-lt"/>
              <a:buAutoNum type="arabicPeriod"/>
            </a:pPr>
            <a:r>
              <a:rPr lang="zh-CN" altLang="zh-CN" sz="2400" dirty="0">
                <a:solidFill>
                  <a:srgbClr val="003F43"/>
                </a:solidFill>
                <a:ea typeface="思源黑体 CN Bold" panose="020B0800000000000000" pitchFamily="34" charset="-122"/>
                <a:cs typeface="Open Sans" panose="020B0606030504020204" pitchFamily="34" charset="0"/>
              </a:rPr>
              <a:t>完成六足机器人的搭建和硬件安装，在上面实现基本步态和自稳功能。</a:t>
            </a:r>
          </a:p>
          <a:p>
            <a:pPr marL="342900" indent="-342900" algn="just">
              <a:buFont typeface="+mj-lt"/>
              <a:buAutoNum type="arabicPeriod"/>
            </a:pPr>
            <a:r>
              <a:rPr lang="zh-CN" altLang="zh-CN" sz="2400" dirty="0">
                <a:solidFill>
                  <a:srgbClr val="003F43"/>
                </a:solidFill>
                <a:ea typeface="思源黑体 CN Bold" panose="020B0800000000000000" pitchFamily="34" charset="-122"/>
                <a:cs typeface="Open Sans" panose="020B0606030504020204" pitchFamily="34" charset="0"/>
              </a:rPr>
              <a:t>在完成以上所有目标后设计合理的实验测量评估六组机器人的各项参数。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3.1 </a:t>
            </a:r>
            <a:r>
              <a:rPr lang="zh-CN" altLang="en-US" sz="4800" dirty="0">
                <a:solidFill>
                  <a:srgbClr val="003F43"/>
                </a:solidFill>
                <a:ea typeface="思源黑体 CN Bold" panose="020B0800000000000000" pitchFamily="34" charset="-122"/>
                <a:cs typeface="Open Sans" panose="020B0606030504020204" pitchFamily="34" charset="0"/>
              </a:rPr>
              <a:t>机械设计</a:t>
            </a:r>
            <a:endParaRPr lang="zh-CN" altLang="zh-CN" sz="4800" dirty="0">
              <a:solidFill>
                <a:srgbClr val="003F43"/>
              </a:solidFill>
              <a:ea typeface="思源黑体 CN Bold" panose="020B0800000000000000" pitchFamily="34" charset="-122"/>
              <a:cs typeface="Open Sans" panose="020B0606030504020204" pitchFamily="34" charset="0"/>
            </a:endParaRPr>
          </a:p>
        </p:txBody>
      </p:sp>
      <p:pic>
        <p:nvPicPr>
          <p:cNvPr id="12" name="图片 11">
            <a:extLst>
              <a:ext uri="{FF2B5EF4-FFF2-40B4-BE49-F238E27FC236}">
                <a16:creationId xmlns:a16="http://schemas.microsoft.com/office/drawing/2014/main" id="{FFC08DFD-3871-4D08-5B48-5A031181A2B1}"/>
              </a:ext>
            </a:extLst>
          </p:cNvPr>
          <p:cNvPicPr>
            <a:picLocks noChangeAspect="1"/>
          </p:cNvPicPr>
          <p:nvPr/>
        </p:nvPicPr>
        <p:blipFill>
          <a:blip r:embed="rId6"/>
          <a:stretch>
            <a:fillRect/>
          </a:stretch>
        </p:blipFill>
        <p:spPr>
          <a:xfrm>
            <a:off x="602454" y="2094744"/>
            <a:ext cx="4894106" cy="3417002"/>
          </a:xfrm>
          <a:prstGeom prst="rect">
            <a:avLst/>
          </a:prstGeom>
        </p:spPr>
      </p:pic>
      <p:pic>
        <p:nvPicPr>
          <p:cNvPr id="14" name="图片 13">
            <a:extLst>
              <a:ext uri="{FF2B5EF4-FFF2-40B4-BE49-F238E27FC236}">
                <a16:creationId xmlns:a16="http://schemas.microsoft.com/office/drawing/2014/main" id="{B1C21902-BFDA-990F-AD6B-B4E7D01322B3}"/>
              </a:ext>
            </a:extLst>
          </p:cNvPr>
          <p:cNvPicPr>
            <a:picLocks noChangeAspect="1"/>
          </p:cNvPicPr>
          <p:nvPr/>
        </p:nvPicPr>
        <p:blipFill>
          <a:blip r:embed="rId7"/>
          <a:stretch>
            <a:fillRect/>
          </a:stretch>
        </p:blipFill>
        <p:spPr>
          <a:xfrm>
            <a:off x="6518224" y="1721322"/>
            <a:ext cx="4817322" cy="4581367"/>
          </a:xfrm>
          <a:prstGeom prst="rect">
            <a:avLst/>
          </a:prstGeom>
        </p:spPr>
      </p:pic>
    </p:spTree>
    <p:extLst>
      <p:ext uri="{BB962C8B-B14F-4D97-AF65-F5344CB8AC3E}">
        <p14:creationId xmlns:p14="http://schemas.microsoft.com/office/powerpoint/2010/main" val="1073428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 </a:t>
            </a:r>
            <a:r>
              <a:rPr lang="zh-CN" altLang="en-US" sz="4800" dirty="0">
                <a:solidFill>
                  <a:srgbClr val="003F43"/>
                </a:solidFill>
                <a:ea typeface="思源黑体 CN Bold" panose="020B0800000000000000" pitchFamily="34" charset="-122"/>
                <a:cs typeface="Open Sans" panose="020B0606030504020204" pitchFamily="34" charset="0"/>
              </a:rPr>
              <a:t>机械设计</a:t>
            </a:r>
            <a:endParaRPr lang="zh-CN" altLang="zh-CN" sz="4800"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B7ACA6B6-0A03-5178-B2B9-E9E4709D2B74}"/>
              </a:ext>
            </a:extLst>
          </p:cNvPr>
          <p:cNvPicPr>
            <a:picLocks noChangeAspect="1"/>
          </p:cNvPicPr>
          <p:nvPr/>
        </p:nvPicPr>
        <p:blipFill>
          <a:blip r:embed="rId6"/>
          <a:stretch>
            <a:fillRect/>
          </a:stretch>
        </p:blipFill>
        <p:spPr>
          <a:xfrm>
            <a:off x="364807" y="2103433"/>
            <a:ext cx="4174442" cy="3077578"/>
          </a:xfrm>
          <a:prstGeom prst="rect">
            <a:avLst/>
          </a:prstGeom>
        </p:spPr>
      </p:pic>
      <p:pic>
        <p:nvPicPr>
          <p:cNvPr id="12" name="图片 11">
            <a:extLst>
              <a:ext uri="{FF2B5EF4-FFF2-40B4-BE49-F238E27FC236}">
                <a16:creationId xmlns:a16="http://schemas.microsoft.com/office/drawing/2014/main" id="{99E6B232-F6D9-8E2D-6602-D88690C64CFD}"/>
              </a:ext>
            </a:extLst>
          </p:cNvPr>
          <p:cNvPicPr>
            <a:picLocks noChangeAspect="1"/>
          </p:cNvPicPr>
          <p:nvPr/>
        </p:nvPicPr>
        <p:blipFill>
          <a:blip r:embed="rId7"/>
          <a:stretch>
            <a:fillRect/>
          </a:stretch>
        </p:blipFill>
        <p:spPr>
          <a:xfrm>
            <a:off x="4917169" y="1673688"/>
            <a:ext cx="2628890" cy="4221198"/>
          </a:xfrm>
          <a:prstGeom prst="rect">
            <a:avLst/>
          </a:prstGeom>
        </p:spPr>
      </p:pic>
      <p:graphicFrame>
        <p:nvGraphicFramePr>
          <p:cNvPr id="14" name="表格 6">
            <a:extLst>
              <a:ext uri="{FF2B5EF4-FFF2-40B4-BE49-F238E27FC236}">
                <a16:creationId xmlns:a16="http://schemas.microsoft.com/office/drawing/2014/main" id="{25006F5B-2C28-4119-2FA6-2228572A05CF}"/>
              </a:ext>
            </a:extLst>
          </p:cNvPr>
          <p:cNvGraphicFramePr>
            <a:graphicFrameLocks noGrp="1"/>
          </p:cNvGraphicFramePr>
          <p:nvPr>
            <p:extLst>
              <p:ext uri="{D42A27DB-BD31-4B8C-83A1-F6EECF244321}">
                <p14:modId xmlns:p14="http://schemas.microsoft.com/office/powerpoint/2010/main" val="3147582030"/>
              </p:ext>
            </p:extLst>
          </p:nvPr>
        </p:nvGraphicFramePr>
        <p:xfrm>
          <a:off x="7789642" y="3818723"/>
          <a:ext cx="4077918" cy="1351152"/>
        </p:xfrm>
        <a:graphic>
          <a:graphicData uri="http://schemas.openxmlformats.org/drawingml/2006/table">
            <a:tbl>
              <a:tblPr firstRow="1" bandRow="1">
                <a:tableStyleId>{073A0DAA-6AF3-43AB-8588-CEC1D06C72B9}</a:tableStyleId>
              </a:tblPr>
              <a:tblGrid>
                <a:gridCol w="426693">
                  <a:extLst>
                    <a:ext uri="{9D8B030D-6E8A-4147-A177-3AD203B41FA5}">
                      <a16:colId xmlns:a16="http://schemas.microsoft.com/office/drawing/2014/main" val="2637451785"/>
                    </a:ext>
                  </a:extLst>
                </a:gridCol>
                <a:gridCol w="940885">
                  <a:extLst>
                    <a:ext uri="{9D8B030D-6E8A-4147-A177-3AD203B41FA5}">
                      <a16:colId xmlns:a16="http://schemas.microsoft.com/office/drawing/2014/main" val="2168662502"/>
                    </a:ext>
                  </a:extLst>
                </a:gridCol>
                <a:gridCol w="535271">
                  <a:extLst>
                    <a:ext uri="{9D8B030D-6E8A-4147-A177-3AD203B41FA5}">
                      <a16:colId xmlns:a16="http://schemas.microsoft.com/office/drawing/2014/main" val="1410699679"/>
                    </a:ext>
                  </a:extLst>
                </a:gridCol>
                <a:gridCol w="424818">
                  <a:extLst>
                    <a:ext uri="{9D8B030D-6E8A-4147-A177-3AD203B41FA5}">
                      <a16:colId xmlns:a16="http://schemas.microsoft.com/office/drawing/2014/main" val="1409182996"/>
                    </a:ext>
                  </a:extLst>
                </a:gridCol>
                <a:gridCol w="1750251">
                  <a:extLst>
                    <a:ext uri="{9D8B030D-6E8A-4147-A177-3AD203B41FA5}">
                      <a16:colId xmlns:a16="http://schemas.microsoft.com/office/drawing/2014/main" val="3767190560"/>
                    </a:ext>
                  </a:extLst>
                </a:gridCol>
              </a:tblGrid>
              <a:tr h="337788">
                <a:tc>
                  <a:txBody>
                    <a:bodyPr/>
                    <a:lstStyle/>
                    <a:p>
                      <a:pPr algn="r"/>
                      <a:r>
                        <a:rPr lang="zh-CN" sz="2000" kern="0" dirty="0">
                          <a:solidFill>
                            <a:srgbClr val="000000"/>
                          </a:solidFill>
                          <a:effectLst/>
                          <a:latin typeface="+mn-lt"/>
                        </a:rPr>
                        <a:t>　</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a</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α</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d</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θ</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27715244"/>
                  </a:ext>
                </a:extLst>
              </a:tr>
              <a:tr h="337788">
                <a:tc>
                  <a:txBody>
                    <a:bodyPr/>
                    <a:lstStyle/>
                    <a:p>
                      <a:pPr algn="r"/>
                      <a:r>
                        <a:rPr lang="en-US" sz="2000" kern="0">
                          <a:solidFill>
                            <a:srgbClr val="000000"/>
                          </a:solidFill>
                          <a:effectLst/>
                          <a:latin typeface="+mn-lt"/>
                        </a:rPr>
                        <a:t>1</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45</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90</a:t>
                      </a:r>
                      <a:r>
                        <a:rPr lang="zh-CN" sz="2000" kern="0" dirty="0">
                          <a:solidFill>
                            <a:srgbClr val="000000"/>
                          </a:solidFill>
                          <a:effectLst/>
                          <a:latin typeface="+mn-lt"/>
                        </a:rPr>
                        <a:t>°</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90</a:t>
                      </a:r>
                      <a:r>
                        <a:rPr lang="zh-CN" sz="2000" kern="0" dirty="0">
                          <a:solidFill>
                            <a:srgbClr val="000000"/>
                          </a:solidFill>
                          <a:effectLst/>
                          <a:latin typeface="+mn-lt"/>
                        </a:rPr>
                        <a:t>°</a:t>
                      </a:r>
                      <a:r>
                        <a:rPr lang="en-US" sz="2000" kern="0" dirty="0">
                          <a:solidFill>
                            <a:srgbClr val="000000"/>
                          </a:solidFill>
                          <a:effectLst/>
                          <a:latin typeface="+mn-lt"/>
                        </a:rPr>
                        <a:t>+</a:t>
                      </a:r>
                      <a:r>
                        <a:rPr lang="zh-CN" sz="2000" kern="0" dirty="0">
                          <a:solidFill>
                            <a:srgbClr val="000000"/>
                          </a:solidFill>
                          <a:effectLst/>
                          <a:latin typeface="+mn-lt"/>
                        </a:rPr>
                        <a:t>θ</a:t>
                      </a:r>
                      <a:r>
                        <a:rPr lang="en-US" sz="2000" kern="0" dirty="0">
                          <a:solidFill>
                            <a:srgbClr val="000000"/>
                          </a:solidFill>
                          <a:effectLst/>
                          <a:latin typeface="+mn-lt"/>
                        </a:rPr>
                        <a:t>1</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6225650"/>
                  </a:ext>
                </a:extLst>
              </a:tr>
              <a:tr h="337788">
                <a:tc>
                  <a:txBody>
                    <a:bodyPr/>
                    <a:lstStyle/>
                    <a:p>
                      <a:pPr algn="r"/>
                      <a:r>
                        <a:rPr lang="en-US" sz="2000" kern="0">
                          <a:solidFill>
                            <a:srgbClr val="000000"/>
                          </a:solidFill>
                          <a:effectLst/>
                          <a:latin typeface="+mn-lt"/>
                        </a:rPr>
                        <a:t>2</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93.5</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　</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 -169.09</a:t>
                      </a:r>
                      <a:r>
                        <a:rPr lang="zh-CN" sz="2000" kern="0" dirty="0">
                          <a:solidFill>
                            <a:srgbClr val="000000"/>
                          </a:solidFill>
                          <a:effectLst/>
                          <a:latin typeface="+mn-lt"/>
                        </a:rPr>
                        <a:t>°</a:t>
                      </a:r>
                      <a:r>
                        <a:rPr lang="en-US" sz="2000" kern="0" dirty="0">
                          <a:solidFill>
                            <a:srgbClr val="000000"/>
                          </a:solidFill>
                          <a:effectLst/>
                          <a:latin typeface="+mn-lt"/>
                        </a:rPr>
                        <a:t>+</a:t>
                      </a:r>
                      <a:r>
                        <a:rPr lang="zh-CN" sz="2000" kern="0" dirty="0">
                          <a:solidFill>
                            <a:srgbClr val="000000"/>
                          </a:solidFill>
                          <a:effectLst/>
                          <a:latin typeface="+mn-lt"/>
                        </a:rPr>
                        <a:t>θ</a:t>
                      </a:r>
                      <a:r>
                        <a:rPr lang="en-US" sz="2000" kern="0" dirty="0">
                          <a:solidFill>
                            <a:srgbClr val="000000"/>
                          </a:solidFill>
                          <a:effectLst/>
                          <a:latin typeface="+mn-lt"/>
                        </a:rPr>
                        <a:t>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70145461"/>
                  </a:ext>
                </a:extLst>
              </a:tr>
              <a:tr h="337788">
                <a:tc>
                  <a:txBody>
                    <a:bodyPr/>
                    <a:lstStyle/>
                    <a:p>
                      <a:pPr algn="r"/>
                      <a:r>
                        <a:rPr lang="en-US" sz="2000" kern="0">
                          <a:solidFill>
                            <a:srgbClr val="000000"/>
                          </a:solidFill>
                          <a:effectLst/>
                          <a:latin typeface="+mn-lt"/>
                        </a:rPr>
                        <a:t>3</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124.76</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θ</a:t>
                      </a:r>
                      <a:r>
                        <a:rPr lang="en-US" sz="2000" kern="0" dirty="0">
                          <a:solidFill>
                            <a:srgbClr val="000000"/>
                          </a:solidFill>
                          <a:effectLst/>
                          <a:latin typeface="+mn-lt"/>
                        </a:rPr>
                        <a:t>3</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54682235"/>
                  </a:ext>
                </a:extLst>
              </a:tr>
            </a:tbl>
          </a:graphicData>
        </a:graphic>
      </p:graphicFrame>
    </p:spTree>
    <p:extLst>
      <p:ext uri="{BB962C8B-B14F-4D97-AF65-F5344CB8AC3E}">
        <p14:creationId xmlns:p14="http://schemas.microsoft.com/office/powerpoint/2010/main" val="26244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执行器：</a:t>
            </a:r>
            <a:r>
              <a:rPr lang="zh-CN" altLang="en-US" sz="3200" dirty="0">
                <a:solidFill>
                  <a:srgbClr val="003F43"/>
                </a:solidFill>
                <a:ea typeface="思源黑体 CN Bold" panose="020B0800000000000000" pitchFamily="34" charset="-122"/>
                <a:cs typeface="Open Sans" panose="020B0606030504020204" pitchFamily="34" charset="0"/>
              </a:rPr>
              <a:t>舵机</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BB43B618-6E57-EAB2-7EA0-F91D3A00DBA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04365" y="2231185"/>
            <a:ext cx="5719306" cy="2766488"/>
          </a:xfrm>
          <a:prstGeom prst="rect">
            <a:avLst/>
          </a:prstGeom>
          <a:noFill/>
          <a:ln>
            <a:noFill/>
          </a:ln>
        </p:spPr>
      </p:pic>
      <p:pic>
        <p:nvPicPr>
          <p:cNvPr id="12" name="图片 11">
            <a:extLst>
              <a:ext uri="{FF2B5EF4-FFF2-40B4-BE49-F238E27FC236}">
                <a16:creationId xmlns:a16="http://schemas.microsoft.com/office/drawing/2014/main" id="{E04D7578-EC49-CA0A-2AD5-C59F1B39CDA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6482855" y="1296588"/>
            <a:ext cx="5193206" cy="1326088"/>
          </a:xfrm>
          <a:prstGeom prst="rect">
            <a:avLst/>
          </a:prstGeom>
          <a:noFill/>
          <a:ln>
            <a:noFill/>
          </a:ln>
          <a:effectLst/>
        </p:spPr>
      </p:pic>
      <p:sp>
        <p:nvSpPr>
          <p:cNvPr id="13" name="文本框 12">
            <a:extLst>
              <a:ext uri="{FF2B5EF4-FFF2-40B4-BE49-F238E27FC236}">
                <a16:creationId xmlns:a16="http://schemas.microsoft.com/office/drawing/2014/main" id="{2888B1F5-40FD-A36D-B547-B28C4EF5224C}"/>
              </a:ext>
            </a:extLst>
          </p:cNvPr>
          <p:cNvSpPr txBox="1"/>
          <p:nvPr/>
        </p:nvSpPr>
        <p:spPr>
          <a:xfrm>
            <a:off x="6482855" y="3045552"/>
            <a:ext cx="3241918" cy="3139321"/>
          </a:xfrm>
          <a:prstGeom prst="rect">
            <a:avLst/>
          </a:prstGeom>
          <a:noFill/>
        </p:spPr>
        <p:txBody>
          <a:bodyPr wrap="square">
            <a:spAutoFit/>
          </a:bodyPr>
          <a:lstStyle/>
          <a:p>
            <a:pPr algn="just"/>
            <a:r>
              <a:rPr lang="en-US" altLang="zh-CN" dirty="0">
                <a:solidFill>
                  <a:srgbClr val="003F43"/>
                </a:solidFill>
                <a:ea typeface="思源黑体 CN Bold" panose="020B0800000000000000" pitchFamily="34" charset="-122"/>
                <a:cs typeface="Open Sans" panose="020B0606030504020204" pitchFamily="34" charset="0"/>
              </a:rPr>
              <a:t>AX-12A</a:t>
            </a:r>
            <a:r>
              <a:rPr lang="zh-CN" altLang="zh-CN" dirty="0">
                <a:solidFill>
                  <a:srgbClr val="003F43"/>
                </a:solidFill>
                <a:ea typeface="思源黑体 CN Bold" panose="020B0800000000000000" pitchFamily="34" charset="-122"/>
                <a:cs typeface="Open Sans" panose="020B0606030504020204" pitchFamily="34" charset="0"/>
              </a:rPr>
              <a:t>舵机支持</a:t>
            </a:r>
            <a:r>
              <a:rPr lang="en-US" altLang="zh-CN" dirty="0">
                <a:solidFill>
                  <a:srgbClr val="003F43"/>
                </a:solidFill>
                <a:ea typeface="思源黑体 CN Bold" panose="020B0800000000000000" pitchFamily="34" charset="-122"/>
                <a:cs typeface="Open Sans" panose="020B0606030504020204" pitchFamily="34" charset="0"/>
              </a:rPr>
              <a:t>9V</a:t>
            </a:r>
            <a:r>
              <a:rPr lang="zh-CN" altLang="zh-CN" dirty="0">
                <a:solidFill>
                  <a:srgbClr val="003F43"/>
                </a:solidFill>
                <a:ea typeface="思源黑体 CN Bold" panose="020B0800000000000000" pitchFamily="34" charset="-122"/>
                <a:cs typeface="Open Sans" panose="020B0606030504020204" pitchFamily="34" charset="0"/>
              </a:rPr>
              <a:t>到</a:t>
            </a:r>
            <a:r>
              <a:rPr lang="en-US" altLang="zh-CN" dirty="0">
                <a:solidFill>
                  <a:srgbClr val="003F43"/>
                </a:solidFill>
                <a:ea typeface="思源黑体 CN Bold" panose="020B0800000000000000" pitchFamily="34" charset="-122"/>
                <a:cs typeface="Open Sans" panose="020B0606030504020204" pitchFamily="34" charset="0"/>
              </a:rPr>
              <a:t>12V</a:t>
            </a:r>
            <a:r>
              <a:rPr lang="zh-CN" altLang="zh-CN" dirty="0">
                <a:solidFill>
                  <a:srgbClr val="003F43"/>
                </a:solidFill>
                <a:ea typeface="思源黑体 CN Bold" panose="020B0800000000000000" pitchFamily="34" charset="-122"/>
                <a:cs typeface="Open Sans" panose="020B0606030504020204" pitchFamily="34" charset="0"/>
              </a:rPr>
              <a:t>的工作电压，在减速比为</a:t>
            </a:r>
            <a:r>
              <a:rPr lang="en-US" altLang="zh-CN" dirty="0">
                <a:solidFill>
                  <a:srgbClr val="003F43"/>
                </a:solidFill>
                <a:ea typeface="思源黑体 CN Bold" panose="020B0800000000000000" pitchFamily="34" charset="-122"/>
                <a:cs typeface="Open Sans" panose="020B0606030504020204" pitchFamily="34" charset="0"/>
              </a:rPr>
              <a:t>254:1</a:t>
            </a:r>
            <a:r>
              <a:rPr lang="zh-CN" altLang="zh-CN" dirty="0">
                <a:solidFill>
                  <a:srgbClr val="003F43"/>
                </a:solidFill>
                <a:ea typeface="思源黑体 CN Bold" panose="020B0800000000000000" pitchFamily="34" charset="-122"/>
                <a:cs typeface="Open Sans" panose="020B0606030504020204" pitchFamily="34" charset="0"/>
              </a:rPr>
              <a:t>的前提下提供最大</a:t>
            </a:r>
            <a:r>
              <a:rPr lang="en-US" altLang="zh-CN" dirty="0">
                <a:solidFill>
                  <a:srgbClr val="003F43"/>
                </a:solidFill>
                <a:ea typeface="思源黑体 CN Bold" panose="020B0800000000000000" pitchFamily="34" charset="-122"/>
                <a:cs typeface="Open Sans" panose="020B0606030504020204" pitchFamily="34" charset="0"/>
              </a:rPr>
              <a:t>1.5N*m</a:t>
            </a:r>
            <a:r>
              <a:rPr lang="zh-CN" altLang="zh-CN" dirty="0">
                <a:solidFill>
                  <a:srgbClr val="003F43"/>
                </a:solidFill>
                <a:ea typeface="思源黑体 CN Bold" panose="020B0800000000000000" pitchFamily="34" charset="-122"/>
                <a:cs typeface="Open Sans" panose="020B0606030504020204" pitchFamily="34" charset="0"/>
              </a:rPr>
              <a:t>的扭矩，最佳状态下满足空载</a:t>
            </a:r>
            <a:r>
              <a:rPr lang="en-US" altLang="zh-CN" dirty="0">
                <a:solidFill>
                  <a:srgbClr val="003F43"/>
                </a:solidFill>
                <a:ea typeface="思源黑体 CN Bold" panose="020B0800000000000000" pitchFamily="34" charset="-122"/>
                <a:cs typeface="Open Sans" panose="020B0606030504020204" pitchFamily="34" charset="0"/>
              </a:rPr>
              <a:t>59rpm</a:t>
            </a:r>
            <a:r>
              <a:rPr lang="zh-CN" altLang="zh-CN" dirty="0">
                <a:solidFill>
                  <a:srgbClr val="003F43"/>
                </a:solidFill>
                <a:ea typeface="思源黑体 CN Bold" panose="020B0800000000000000" pitchFamily="34" charset="-122"/>
                <a:cs typeface="Open Sans" panose="020B0606030504020204" pitchFamily="34" charset="0"/>
              </a:rPr>
              <a:t>的转速。</a:t>
            </a:r>
          </a:p>
          <a:p>
            <a:r>
              <a:rPr lang="zh-CN" altLang="zh-CN" dirty="0">
                <a:solidFill>
                  <a:srgbClr val="003F43"/>
                </a:solidFill>
                <a:ea typeface="思源黑体 CN Bold" panose="020B0800000000000000" pitchFamily="34" charset="-122"/>
                <a:cs typeface="Open Sans" panose="020B0606030504020204" pitchFamily="34" charset="0"/>
              </a:rPr>
              <a:t>该舵机的基本工作原理是基于</a:t>
            </a:r>
            <a:r>
              <a:rPr lang="en-US" altLang="zh-CN" dirty="0">
                <a:solidFill>
                  <a:srgbClr val="003F43"/>
                </a:solidFill>
                <a:ea typeface="思源黑体 CN Bold" panose="020B0800000000000000" pitchFamily="34" charset="-122"/>
                <a:cs typeface="Open Sans" panose="020B0606030504020204" pitchFamily="34" charset="0"/>
              </a:rPr>
              <a:t>TTL</a:t>
            </a:r>
            <a:r>
              <a:rPr lang="zh-CN" altLang="zh-CN" dirty="0">
                <a:solidFill>
                  <a:srgbClr val="003F43"/>
                </a:solidFill>
                <a:ea typeface="思源黑体 CN Bold" panose="020B0800000000000000" pitchFamily="34" charset="-122"/>
                <a:cs typeface="Open Sans" panose="020B0606030504020204" pitchFamily="34" charset="0"/>
              </a:rPr>
              <a:t>通讯的前提下，接收外界满足协议的通讯包，来满足外界需求。外界接口</a:t>
            </a:r>
            <a:r>
              <a:rPr lang="en-US" altLang="zh-CN" dirty="0">
                <a:solidFill>
                  <a:srgbClr val="003F43"/>
                </a:solidFill>
                <a:ea typeface="思源黑体 CN Bold" panose="020B0800000000000000" pitchFamily="34" charset="-122"/>
                <a:cs typeface="Open Sans" panose="020B0606030504020204" pitchFamily="34" charset="0"/>
              </a:rPr>
              <a:t>API</a:t>
            </a:r>
            <a:r>
              <a:rPr lang="zh-CN" altLang="zh-CN" dirty="0">
                <a:solidFill>
                  <a:srgbClr val="003F43"/>
                </a:solidFill>
                <a:ea typeface="思源黑体 CN Bold" panose="020B0800000000000000" pitchFamily="34" charset="-122"/>
                <a:cs typeface="Open Sans" panose="020B0606030504020204" pitchFamily="34" charset="0"/>
              </a:rPr>
              <a:t>包括设置运动模式</a:t>
            </a:r>
            <a:r>
              <a:rPr lang="en-US" altLang="zh-CN" dirty="0">
                <a:solidFill>
                  <a:srgbClr val="003F43"/>
                </a:solidFill>
                <a:ea typeface="思源黑体 CN Bold" panose="020B0800000000000000" pitchFamily="34" charset="-122"/>
                <a:cs typeface="Open Sans" panose="020B0606030504020204" pitchFamily="34" charset="0"/>
              </a:rPr>
              <a:t>,</a:t>
            </a:r>
            <a:r>
              <a:rPr lang="zh-CN" altLang="zh-CN" dirty="0">
                <a:solidFill>
                  <a:srgbClr val="003F43"/>
                </a:solidFill>
                <a:ea typeface="思源黑体 CN Bold" panose="020B0800000000000000" pitchFamily="34" charset="-122"/>
                <a:cs typeface="Open Sans" panose="020B0606030504020204" pitchFamily="34" charset="0"/>
              </a:rPr>
              <a:t>目标位置，目标速度，运动速度，控制</a:t>
            </a:r>
            <a:r>
              <a:rPr lang="en-US" altLang="zh-CN" dirty="0">
                <a:solidFill>
                  <a:srgbClr val="003F43"/>
                </a:solidFill>
                <a:ea typeface="思源黑体 CN Bold" panose="020B0800000000000000" pitchFamily="34" charset="-122"/>
                <a:cs typeface="Open Sans" panose="020B0606030504020204" pitchFamily="34" charset="0"/>
              </a:rPr>
              <a:t>ID</a:t>
            </a:r>
            <a:r>
              <a:rPr lang="zh-CN" altLang="zh-CN" dirty="0">
                <a:solidFill>
                  <a:srgbClr val="003F43"/>
                </a:solidFill>
                <a:ea typeface="思源黑体 CN Bold" panose="020B0800000000000000" pitchFamily="34" charset="-122"/>
                <a:cs typeface="Open Sans" panose="020B0606030504020204" pitchFamily="34" charset="0"/>
              </a:rPr>
              <a:t>等</a:t>
            </a:r>
            <a:r>
              <a:rPr lang="zh-CN" altLang="en-US" dirty="0">
                <a:solidFill>
                  <a:srgbClr val="003F43"/>
                </a:solidFill>
                <a:ea typeface="思源黑体 CN Bold" panose="020B0800000000000000" pitchFamily="34" charset="-122"/>
                <a:cs typeface="Open Sans" panose="020B0606030504020204"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36" y="4697875"/>
            <a:ext cx="12214536" cy="2171700"/>
          </a:xfrm>
          <a:prstGeom prst="rect">
            <a:avLst/>
          </a:prstGeom>
        </p:spPr>
      </p:pic>
      <p:sp>
        <p:nvSpPr>
          <p:cNvPr id="6" name="文本框 5"/>
          <p:cNvSpPr txBox="1"/>
          <p:nvPr/>
        </p:nvSpPr>
        <p:spPr>
          <a:xfrm>
            <a:off x="516255" y="1755140"/>
            <a:ext cx="536321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传感器与执行器</a:t>
            </a:r>
            <a:r>
              <a:rPr kumimoji="0" lang="en-US" altLang="zh-CN"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Project</a:t>
            </a: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a:t>
            </a:r>
            <a:br>
              <a:rPr lang="en-US" altLang="zh-CN" sz="3600" dirty="0"/>
            </a:br>
            <a:r>
              <a:rPr lang="en-US" altLang="zh-CN" sz="3600" b="0" i="0" dirty="0">
                <a:solidFill>
                  <a:srgbClr val="333333"/>
                </a:solidFill>
                <a:effectLst/>
                <a:latin typeface="Helvetica Neue"/>
              </a:rPr>
              <a:t>Hexapod Robot</a:t>
            </a:r>
            <a:endParaRPr kumimoji="0" lang="en-US" altLang="zh-CN"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endParaRPr>
          </a:p>
        </p:txBody>
      </p:sp>
      <p:sp>
        <p:nvSpPr>
          <p:cNvPr id="7" name="文本框 6"/>
          <p:cNvSpPr txBox="1"/>
          <p:nvPr/>
        </p:nvSpPr>
        <p:spPr>
          <a:xfrm>
            <a:off x="4661018" y="4697551"/>
            <a:ext cx="5328758" cy="6001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60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12012040 </a:t>
            </a:r>
            <a:r>
              <a:rPr kumimoji="0" lang="zh-CN" altLang="en-US" sz="1800" b="0" i="0" u="none" strike="noStrike" kern="1200" cap="none" spc="60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李崇珊</a:t>
            </a:r>
          </a:p>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60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12011127 盛李杰</a:t>
            </a:r>
          </a:p>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60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Open Sans" panose="020B0606030504020204" pitchFamily="34" charset="0"/>
              </a:rPr>
              <a:t> </a:t>
            </a:r>
          </a:p>
        </p:txBody>
      </p:sp>
      <p:pic>
        <p:nvPicPr>
          <p:cNvPr id="3" name="图形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51332" y="19646"/>
            <a:ext cx="7140668" cy="5782243"/>
          </a:xfrm>
          <a:prstGeom prst="rect">
            <a:avLst/>
          </a:prstGeom>
        </p:spPr>
      </p:pic>
      <p:sp>
        <p:nvSpPr>
          <p:cNvPr id="2" name="矩形 1"/>
          <p:cNvSpPr/>
          <p:nvPr/>
        </p:nvSpPr>
        <p:spPr>
          <a:xfrm>
            <a:off x="550545" y="4616617"/>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 name="图形 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9467" y="5746995"/>
            <a:ext cx="3057110" cy="5617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6C97042-275D-CFF6-9C40-E34C76E649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544507" y="2780696"/>
            <a:ext cx="6603000" cy="3170429"/>
          </a:xfrm>
          <a:prstGeom prst="rect">
            <a:avLst/>
          </a:prstGeom>
          <a:noFill/>
          <a:ln>
            <a:noFill/>
          </a:ln>
        </p:spPr>
      </p:pic>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pic>
        <p:nvPicPr>
          <p:cNvPr id="14" name="图片 13">
            <a:extLst>
              <a:ext uri="{FF2B5EF4-FFF2-40B4-BE49-F238E27FC236}">
                <a16:creationId xmlns:a16="http://schemas.microsoft.com/office/drawing/2014/main" id="{2337D488-B23B-2375-E05D-3C0A3958D78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89111" y="2827915"/>
            <a:ext cx="3604652" cy="1509540"/>
          </a:xfrm>
          <a:prstGeom prst="rect">
            <a:avLst/>
          </a:prstGeom>
          <a:noFill/>
          <a:ln>
            <a:noFill/>
          </a:ln>
          <a:effectLst/>
        </p:spPr>
      </p:pic>
      <p:sp>
        <p:nvSpPr>
          <p:cNvPr id="16" name="文本框 15">
            <a:extLst>
              <a:ext uri="{FF2B5EF4-FFF2-40B4-BE49-F238E27FC236}">
                <a16:creationId xmlns:a16="http://schemas.microsoft.com/office/drawing/2014/main" id="{7EBD82CF-3A3B-7C35-622A-DC6167D2FE83}"/>
              </a:ext>
            </a:extLst>
          </p:cNvPr>
          <p:cNvSpPr txBox="1"/>
          <p:nvPr/>
        </p:nvSpPr>
        <p:spPr>
          <a:xfrm>
            <a:off x="426736" y="1477190"/>
            <a:ext cx="3604652" cy="1200329"/>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更底层的运动控制，包括位置修正的底层算法是有舵机内嵌硬件控制。对于位置控制</a:t>
            </a:r>
            <a:r>
              <a:rPr lang="en-US" altLang="zh-CN" dirty="0">
                <a:solidFill>
                  <a:srgbClr val="003F43"/>
                </a:solidFill>
                <a:ea typeface="思源黑体 CN Bold" panose="020B0800000000000000" pitchFamily="34" charset="-122"/>
                <a:cs typeface="Open Sans" panose="020B0606030504020204" pitchFamily="34" charset="0"/>
              </a:rPr>
              <a:t>AX-12A</a:t>
            </a:r>
            <a:r>
              <a:rPr lang="zh-CN" altLang="zh-CN" dirty="0">
                <a:solidFill>
                  <a:srgbClr val="003F43"/>
                </a:solidFill>
                <a:ea typeface="思源黑体 CN Bold" panose="020B0800000000000000" pitchFamily="34" charset="-122"/>
                <a:cs typeface="Open Sans" panose="020B0606030504020204" pitchFamily="34" charset="0"/>
              </a:rPr>
              <a:t>使用了电位器作为位置控制器</a:t>
            </a:r>
            <a:r>
              <a:rPr lang="zh-CN" altLang="en-US" dirty="0">
                <a:solidFill>
                  <a:srgbClr val="003F43"/>
                </a:solidFill>
                <a:ea typeface="思源黑体 CN Bold" panose="020B0800000000000000" pitchFamily="34" charset="-122"/>
                <a:cs typeface="Open Sans" panose="020B0606030504020204" pitchFamily="34" charset="0"/>
              </a:rPr>
              <a:t>。</a:t>
            </a:r>
            <a:endParaRPr lang="zh-CN" altLang="zh-CN" dirty="0">
              <a:solidFill>
                <a:srgbClr val="003F43"/>
              </a:solidFill>
              <a:ea typeface="思源黑体 CN Bold" panose="020B0800000000000000" pitchFamily="34" charset="-122"/>
              <a:cs typeface="Open Sans" panose="020B0606030504020204" pitchFamily="34" charset="0"/>
            </a:endParaRPr>
          </a:p>
        </p:txBody>
      </p:sp>
      <p:sp>
        <p:nvSpPr>
          <p:cNvPr id="17" name="文本框 16">
            <a:extLst>
              <a:ext uri="{FF2B5EF4-FFF2-40B4-BE49-F238E27FC236}">
                <a16:creationId xmlns:a16="http://schemas.microsoft.com/office/drawing/2014/main" id="{027EC464-B81F-0242-8634-2388D2C9BE29}"/>
              </a:ext>
            </a:extLst>
          </p:cNvPr>
          <p:cNvSpPr txBox="1"/>
          <p:nvPr/>
        </p:nvSpPr>
        <p:spPr>
          <a:xfrm>
            <a:off x="6846007" y="1634982"/>
            <a:ext cx="3519734" cy="1200329"/>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相较于传统的</a:t>
            </a:r>
            <a:r>
              <a:rPr lang="en-US" altLang="zh-CN" dirty="0">
                <a:solidFill>
                  <a:srgbClr val="003F43"/>
                </a:solidFill>
                <a:ea typeface="思源黑体 CN Bold" panose="020B0800000000000000" pitchFamily="34" charset="-122"/>
                <a:cs typeface="Open Sans" panose="020B0606030504020204" pitchFamily="34" charset="0"/>
              </a:rPr>
              <a:t>PID</a:t>
            </a:r>
            <a:r>
              <a:rPr lang="zh-CN" altLang="zh-CN" dirty="0">
                <a:solidFill>
                  <a:srgbClr val="003F43"/>
                </a:solidFill>
                <a:ea typeface="思源黑体 CN Bold" panose="020B0800000000000000" pitchFamily="34" charset="-122"/>
                <a:cs typeface="Open Sans" panose="020B0606030504020204" pitchFamily="34" charset="0"/>
              </a:rPr>
              <a:t>控制，其底层的控制原理比较简单，为了防止欠调和超调</a:t>
            </a:r>
            <a:r>
              <a:rPr lang="en-US" altLang="zh-CN" dirty="0">
                <a:solidFill>
                  <a:srgbClr val="003F43"/>
                </a:solidFill>
                <a:ea typeface="思源黑体 CN Bold" panose="020B0800000000000000" pitchFamily="34" charset="-122"/>
                <a:cs typeface="Open Sans" panose="020B0606030504020204" pitchFamily="34" charset="0"/>
              </a:rPr>
              <a:t>AX-12A</a:t>
            </a:r>
            <a:r>
              <a:rPr lang="zh-CN" altLang="zh-CN" dirty="0">
                <a:solidFill>
                  <a:srgbClr val="003F43"/>
                </a:solidFill>
                <a:ea typeface="思源黑体 CN Bold" panose="020B0800000000000000" pitchFamily="34" charset="-122"/>
                <a:cs typeface="Open Sans" panose="020B0606030504020204" pitchFamily="34" charset="0"/>
              </a:rPr>
              <a:t>定义了参数</a:t>
            </a:r>
            <a:r>
              <a:rPr lang="en-US" altLang="zh-CN" dirty="0">
                <a:solidFill>
                  <a:srgbClr val="003F43"/>
                </a:solidFill>
                <a:ea typeface="思源黑体 CN Bold" panose="020B0800000000000000" pitchFamily="34" charset="-122"/>
                <a:cs typeface="Open Sans" panose="020B0606030504020204" pitchFamily="34" charset="0"/>
              </a:rPr>
              <a:t>Compliance Slope</a:t>
            </a:r>
            <a:endParaRPr lang="zh-CN" altLang="en-US"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71036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sp>
        <p:nvSpPr>
          <p:cNvPr id="9" name="文本框 8">
            <a:extLst>
              <a:ext uri="{FF2B5EF4-FFF2-40B4-BE49-F238E27FC236}">
                <a16:creationId xmlns:a16="http://schemas.microsoft.com/office/drawing/2014/main" id="{CE5D1BB9-8936-0A60-104E-7CE033705F17}"/>
              </a:ext>
            </a:extLst>
          </p:cNvPr>
          <p:cNvSpPr txBox="1"/>
          <p:nvPr/>
        </p:nvSpPr>
        <p:spPr>
          <a:xfrm>
            <a:off x="700668" y="1658382"/>
            <a:ext cx="6096000" cy="1077218"/>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传感器</a:t>
            </a:r>
            <a:r>
              <a:rPr lang="zh-CN" altLang="zh-CN" sz="3200" dirty="0">
                <a:solidFill>
                  <a:srgbClr val="003F43"/>
                </a:solidFill>
                <a:ea typeface="思源黑体 CN Bold" panose="020B0800000000000000" pitchFamily="34" charset="-122"/>
                <a:cs typeface="Open Sans" panose="020B0606030504020204" pitchFamily="34" charset="0"/>
              </a:rPr>
              <a:t>：加速度计</a:t>
            </a:r>
            <a:endParaRPr lang="zh-CN" altLang="en-US" sz="3200" dirty="0">
              <a:solidFill>
                <a:srgbClr val="003F43"/>
              </a:solidFill>
              <a:ea typeface="思源黑体 CN Bold" panose="020B0800000000000000" pitchFamily="34" charset="-122"/>
              <a:cs typeface="Open Sans" panose="020B0606030504020204" pitchFamily="34" charset="0"/>
            </a:endParaRPr>
          </a:p>
          <a:p>
            <a:pPr algn="just"/>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6" name="图片 15">
            <a:extLst>
              <a:ext uri="{FF2B5EF4-FFF2-40B4-BE49-F238E27FC236}">
                <a16:creationId xmlns:a16="http://schemas.microsoft.com/office/drawing/2014/main" id="{82015E79-5E58-8CA5-1609-C3F5F809EFE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513495" y="2448595"/>
            <a:ext cx="5836505" cy="2941599"/>
          </a:xfrm>
          <a:prstGeom prst="rect">
            <a:avLst/>
          </a:prstGeom>
          <a:noFill/>
          <a:ln>
            <a:noFill/>
          </a:ln>
        </p:spPr>
      </p:pic>
      <p:sp>
        <p:nvSpPr>
          <p:cNvPr id="17" name="文本框 16">
            <a:extLst>
              <a:ext uri="{FF2B5EF4-FFF2-40B4-BE49-F238E27FC236}">
                <a16:creationId xmlns:a16="http://schemas.microsoft.com/office/drawing/2014/main" id="{1233BB95-CE4F-9A2B-7FA2-70307150B22D}"/>
              </a:ext>
            </a:extLst>
          </p:cNvPr>
          <p:cNvSpPr txBox="1"/>
          <p:nvPr/>
        </p:nvSpPr>
        <p:spPr>
          <a:xfrm>
            <a:off x="6147706" y="1570163"/>
            <a:ext cx="3674533" cy="1200329"/>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加速度传感器是一种能够测量加速度的传感器。通常由质量块、阻尼器、弹性元件、敏感元件和适调电路等部分组成。</a:t>
            </a:r>
            <a:endParaRPr lang="zh-CN" altLang="en-US" dirty="0">
              <a:solidFill>
                <a:srgbClr val="003F43"/>
              </a:solidFill>
              <a:ea typeface="思源黑体 CN Bold" panose="020B0800000000000000" pitchFamily="34" charset="-122"/>
              <a:cs typeface="Open Sans" panose="020B0606030504020204" pitchFamily="34" charset="0"/>
            </a:endParaRPr>
          </a:p>
        </p:txBody>
      </p:sp>
      <p:pic>
        <p:nvPicPr>
          <p:cNvPr id="18" name="图片 17">
            <a:extLst>
              <a:ext uri="{FF2B5EF4-FFF2-40B4-BE49-F238E27FC236}">
                <a16:creationId xmlns:a16="http://schemas.microsoft.com/office/drawing/2014/main" id="{E0587CD8-C0B9-D2FD-867D-D2C30DE0480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6147706" y="2838777"/>
            <a:ext cx="3237327" cy="1387015"/>
          </a:xfrm>
          <a:prstGeom prst="rect">
            <a:avLst/>
          </a:prstGeom>
          <a:noFill/>
          <a:ln>
            <a:noFill/>
          </a:ln>
        </p:spPr>
      </p:pic>
      <p:sp>
        <p:nvSpPr>
          <p:cNvPr id="19" name="文本框 18">
            <a:extLst>
              <a:ext uri="{FF2B5EF4-FFF2-40B4-BE49-F238E27FC236}">
                <a16:creationId xmlns:a16="http://schemas.microsoft.com/office/drawing/2014/main" id="{6C2B08DC-B9CB-E3BB-5C7F-B367C81C6C9B}"/>
              </a:ext>
            </a:extLst>
          </p:cNvPr>
          <p:cNvSpPr txBox="1"/>
          <p:nvPr/>
        </p:nvSpPr>
        <p:spPr>
          <a:xfrm>
            <a:off x="6118617" y="4492315"/>
            <a:ext cx="3470404"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传感器在加速过程中，通过对质量块所受</a:t>
            </a:r>
            <a:r>
              <a:rPr lang="zh-CN" altLang="en-US" dirty="0">
                <a:solidFill>
                  <a:srgbClr val="003F43"/>
                </a:solidFill>
                <a:ea typeface="思源黑体 CN Bold" panose="020B0800000000000000" pitchFamily="34" charset="-122"/>
                <a:cs typeface="Open Sans" panose="020B0606030504020204" pitchFamily="34" charset="0"/>
              </a:rPr>
              <a:t>阻</a:t>
            </a:r>
            <a:r>
              <a:rPr lang="zh-CN" altLang="zh-CN" dirty="0">
                <a:solidFill>
                  <a:srgbClr val="003F43"/>
                </a:solidFill>
                <a:ea typeface="思源黑体 CN Bold" panose="020B0800000000000000" pitchFamily="34" charset="-122"/>
                <a:cs typeface="Open Sans" panose="020B0606030504020204" pitchFamily="34" charset="0"/>
              </a:rPr>
              <a:t>力的测量，利用牛顿第二定律获得加速度值。</a:t>
            </a:r>
          </a:p>
        </p:txBody>
      </p:sp>
    </p:spTree>
    <p:extLst>
      <p:ext uri="{BB962C8B-B14F-4D97-AF65-F5344CB8AC3E}">
        <p14:creationId xmlns:p14="http://schemas.microsoft.com/office/powerpoint/2010/main" val="375820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1C5D435-9A6D-491E-847F-CDBE013045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13495" y="2770492"/>
            <a:ext cx="2946968" cy="2741254"/>
          </a:xfrm>
          <a:prstGeom prst="rect">
            <a:avLst/>
          </a:prstGeom>
          <a:noFill/>
          <a:ln>
            <a:noFill/>
          </a:ln>
          <a:effectLst/>
        </p:spPr>
      </p:pic>
      <p:pic>
        <p:nvPicPr>
          <p:cNvPr id="21" name="图片 20">
            <a:extLst>
              <a:ext uri="{FF2B5EF4-FFF2-40B4-BE49-F238E27FC236}">
                <a16:creationId xmlns:a16="http://schemas.microsoft.com/office/drawing/2014/main" id="{C9F9ACAF-594A-30B5-C69C-4FCA6EC8EB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886666" y="4913769"/>
            <a:ext cx="2876527" cy="1077218"/>
          </a:xfrm>
          <a:prstGeom prst="rect">
            <a:avLst/>
          </a:prstGeom>
          <a:noFill/>
          <a:ln>
            <a:noFill/>
          </a:ln>
          <a:effectLst/>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sp>
        <p:nvSpPr>
          <p:cNvPr id="9" name="文本框 8">
            <a:extLst>
              <a:ext uri="{FF2B5EF4-FFF2-40B4-BE49-F238E27FC236}">
                <a16:creationId xmlns:a16="http://schemas.microsoft.com/office/drawing/2014/main" id="{CE5D1BB9-8936-0A60-104E-7CE033705F17}"/>
              </a:ext>
            </a:extLst>
          </p:cNvPr>
          <p:cNvSpPr txBox="1"/>
          <p:nvPr/>
        </p:nvSpPr>
        <p:spPr>
          <a:xfrm>
            <a:off x="1090135" y="1495036"/>
            <a:ext cx="6096000" cy="1077218"/>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传感器</a:t>
            </a:r>
            <a:r>
              <a:rPr lang="zh-CN" altLang="zh-CN" sz="3200" dirty="0">
                <a:solidFill>
                  <a:srgbClr val="003F43"/>
                </a:solidFill>
                <a:ea typeface="思源黑体 CN Bold" panose="020B0800000000000000" pitchFamily="34" charset="-122"/>
                <a:cs typeface="Open Sans" panose="020B0606030504020204" pitchFamily="34" charset="0"/>
              </a:rPr>
              <a:t>：陀螺仪</a:t>
            </a:r>
            <a:endParaRPr lang="zh-CN" altLang="en-US" sz="3200" dirty="0">
              <a:solidFill>
                <a:srgbClr val="003F43"/>
              </a:solidFill>
              <a:ea typeface="思源黑体 CN Bold" panose="020B0800000000000000" pitchFamily="34" charset="-122"/>
              <a:cs typeface="Open Sans" panose="020B0606030504020204" pitchFamily="34" charset="0"/>
            </a:endParaRPr>
          </a:p>
          <a:p>
            <a:pPr algn="just"/>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BE120339-CDCC-5C3A-64ED-8C3A5752DC58}"/>
              </a:ext>
            </a:extLst>
          </p:cNvPr>
          <p:cNvSpPr txBox="1"/>
          <p:nvPr/>
        </p:nvSpPr>
        <p:spPr>
          <a:xfrm>
            <a:off x="-639813" y="2170327"/>
            <a:ext cx="6096000" cy="476669"/>
          </a:xfrm>
          <a:prstGeom prst="rect">
            <a:avLst/>
          </a:prstGeom>
          <a:noFill/>
        </p:spPr>
        <p:txBody>
          <a:bodyPr wrap="square">
            <a:spAutoFit/>
          </a:bodyPr>
          <a:lstStyle/>
          <a:p>
            <a:pPr lvl="4" algn="just">
              <a:lnSpc>
                <a:spcPct val="156000"/>
              </a:lnSpc>
              <a:spcBef>
                <a:spcPts val="1400"/>
              </a:spcBef>
              <a:spcAft>
                <a:spcPts val="1450"/>
              </a:spcAft>
            </a:pPr>
            <a:r>
              <a:rPr lang="en-US" altLang="zh-CN" dirty="0">
                <a:solidFill>
                  <a:srgbClr val="003F43"/>
                </a:solidFill>
                <a:ea typeface="思源黑体 CN Bold" panose="020B0800000000000000" pitchFamily="34" charset="-122"/>
                <a:cs typeface="Open Sans" panose="020B0606030504020204" pitchFamily="34" charset="0"/>
              </a:rPr>
              <a:t>1.</a:t>
            </a:r>
            <a:r>
              <a:rPr lang="zh-CN" altLang="zh-CN" dirty="0">
                <a:solidFill>
                  <a:srgbClr val="003F43"/>
                </a:solidFill>
                <a:ea typeface="思源黑体 CN Bold" panose="020B0800000000000000" pitchFamily="34" charset="-122"/>
                <a:cs typeface="Open Sans" panose="020B0606030504020204" pitchFamily="34" charset="0"/>
              </a:rPr>
              <a:t>科里奥利力</a:t>
            </a:r>
          </a:p>
        </p:txBody>
      </p:sp>
      <p:sp>
        <p:nvSpPr>
          <p:cNvPr id="20" name="文本框 19">
            <a:extLst>
              <a:ext uri="{FF2B5EF4-FFF2-40B4-BE49-F238E27FC236}">
                <a16:creationId xmlns:a16="http://schemas.microsoft.com/office/drawing/2014/main" id="{40FE9B1E-8ACC-DFAD-3C72-AAA63EE77AFD}"/>
              </a:ext>
            </a:extLst>
          </p:cNvPr>
          <p:cNvSpPr txBox="1"/>
          <p:nvPr/>
        </p:nvSpPr>
        <p:spPr>
          <a:xfrm>
            <a:off x="3364594" y="2170327"/>
            <a:ext cx="1726124" cy="286232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对旋转体系中进行直线运动的质点由于</a:t>
            </a:r>
            <a:r>
              <a:rPr lang="en-US" altLang="zh-CN" dirty="0" err="1">
                <a:solidFill>
                  <a:srgbClr val="003F43"/>
                </a:solidFill>
                <a:ea typeface="思源黑体 CN Bold" panose="020B0800000000000000" pitchFamily="34" charset="-122"/>
                <a:cs typeface="Open Sans" panose="020B0606030504020204" pitchFamily="34" charset="0"/>
                <a:hlinkClick r:id="rId10">
                  <a:extLst>
                    <a:ext uri="{A12FA001-AC4F-418D-AE19-62706E023703}">
                      <ahyp:hlinkClr xmlns:ahyp="http://schemas.microsoft.com/office/drawing/2018/hyperlinkcolor" val="tx"/>
                    </a:ext>
                  </a:extLst>
                </a:hlinkClick>
              </a:rPr>
              <a:t>惯性</a:t>
            </a:r>
            <a:r>
              <a:rPr lang="zh-CN" altLang="zh-CN" dirty="0">
                <a:solidFill>
                  <a:srgbClr val="003F43"/>
                </a:solidFill>
                <a:ea typeface="思源黑体 CN Bold" panose="020B0800000000000000" pitchFamily="34" charset="-122"/>
                <a:cs typeface="Open Sans" panose="020B0606030504020204" pitchFamily="34" charset="0"/>
              </a:rPr>
              <a:t>相对于旋转体系产生的直线运动的偏移的一种描述。科里奥利力来自于物体运动所具有的惯性。</a:t>
            </a:r>
          </a:p>
        </p:txBody>
      </p:sp>
      <p:pic>
        <p:nvPicPr>
          <p:cNvPr id="23" name="图片 22">
            <a:extLst>
              <a:ext uri="{FF2B5EF4-FFF2-40B4-BE49-F238E27FC236}">
                <a16:creationId xmlns:a16="http://schemas.microsoft.com/office/drawing/2014/main" id="{A11C39F8-9BFE-3773-42B8-0ABB79032D3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5904334" y="2487420"/>
            <a:ext cx="3178070" cy="3111834"/>
          </a:xfrm>
          <a:prstGeom prst="rect">
            <a:avLst/>
          </a:prstGeom>
          <a:noFill/>
          <a:ln>
            <a:noFill/>
          </a:ln>
          <a:effectLst/>
        </p:spPr>
      </p:pic>
      <p:sp>
        <p:nvSpPr>
          <p:cNvPr id="24" name="文本框 23">
            <a:extLst>
              <a:ext uri="{FF2B5EF4-FFF2-40B4-BE49-F238E27FC236}">
                <a16:creationId xmlns:a16="http://schemas.microsoft.com/office/drawing/2014/main" id="{B295F850-9CEC-DA6A-E425-168BC21666E8}"/>
              </a:ext>
            </a:extLst>
          </p:cNvPr>
          <p:cNvSpPr txBox="1"/>
          <p:nvPr/>
        </p:nvSpPr>
        <p:spPr>
          <a:xfrm>
            <a:off x="5840076" y="1512502"/>
            <a:ext cx="5069282" cy="923330"/>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在空间设立动态坐标系。用以下方程计算加速度可以得到三项，分别来自径向加速、</a:t>
            </a:r>
            <a:r>
              <a:rPr lang="en-US" altLang="zh-CN" dirty="0" err="1">
                <a:solidFill>
                  <a:srgbClr val="003F43"/>
                </a:solidFill>
                <a:ea typeface="思源黑体 CN Bold" panose="020B0800000000000000" pitchFamily="34" charset="-122"/>
                <a:cs typeface="Open Sans" panose="020B0606030504020204" pitchFamily="34" charset="0"/>
                <a:hlinkClick r:id="rId12">
                  <a:extLst>
                    <a:ext uri="{A12FA001-AC4F-418D-AE19-62706E023703}">
                      <ahyp:hlinkClr xmlns:ahyp="http://schemas.microsoft.com/office/drawing/2018/hyperlinkcolor" val="tx"/>
                    </a:ext>
                  </a:extLst>
                </a:hlinkClick>
              </a:rPr>
              <a:t>科里奥利加速度</a:t>
            </a:r>
            <a:r>
              <a:rPr lang="zh-CN" altLang="zh-CN" dirty="0">
                <a:solidFill>
                  <a:srgbClr val="003F43"/>
                </a:solidFill>
                <a:ea typeface="思源黑体 CN Bold" panose="020B0800000000000000" pitchFamily="34" charset="-122"/>
                <a:cs typeface="Open Sans" panose="020B0606030504020204" pitchFamily="34" charset="0"/>
              </a:rPr>
              <a:t>和</a:t>
            </a:r>
            <a:r>
              <a:rPr lang="en-US" altLang="zh-CN" dirty="0" err="1">
                <a:solidFill>
                  <a:srgbClr val="003F43"/>
                </a:solidFill>
                <a:ea typeface="思源黑体 CN Bold" panose="020B0800000000000000" pitchFamily="34" charset="-122"/>
                <a:cs typeface="Open Sans" panose="020B0606030504020204" pitchFamily="34" charset="0"/>
                <a:hlinkClick r:id="rId13">
                  <a:extLst>
                    <a:ext uri="{A12FA001-AC4F-418D-AE19-62706E023703}">
                      <ahyp:hlinkClr xmlns:ahyp="http://schemas.microsoft.com/office/drawing/2018/hyperlinkcolor" val="tx"/>
                    </a:ext>
                  </a:extLst>
                </a:hlinkClick>
              </a:rPr>
              <a:t>切向加速度</a:t>
            </a:r>
            <a:r>
              <a:rPr lang="zh-CN" altLang="zh-CN" dirty="0">
                <a:solidFill>
                  <a:srgbClr val="003F43"/>
                </a:solidFill>
                <a:ea typeface="思源黑体 CN Bold" panose="020B0800000000000000" pitchFamily="34" charset="-122"/>
                <a:cs typeface="Open Sans" panose="020B0606030504020204" pitchFamily="34" charset="0"/>
              </a:rPr>
              <a:t>。</a:t>
            </a:r>
            <a:endParaRPr lang="zh-CN" altLang="en-US"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329829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0B0365D-8A7C-0E86-A5CB-0AB38A2A94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4181" y="1028973"/>
            <a:ext cx="4726162" cy="3694663"/>
          </a:xfrm>
          <a:prstGeom prst="rect">
            <a:avLst/>
          </a:prstGeom>
          <a:noFill/>
          <a:ln>
            <a:noFill/>
          </a:ln>
        </p:spPr>
      </p:pic>
      <p:pic>
        <p:nvPicPr>
          <p:cNvPr id="5122" name="Picture 2" descr="动图">
            <a:extLst>
              <a:ext uri="{FF2B5EF4-FFF2-40B4-BE49-F238E27FC236}">
                <a16:creationId xmlns:a16="http://schemas.microsoft.com/office/drawing/2014/main" id="{1DC314A4-882D-2EA8-A719-5021FB843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768" y="1286485"/>
            <a:ext cx="4581551" cy="2850743"/>
          </a:xfrm>
          <a:prstGeom prst="rect">
            <a:avLst/>
          </a:prstGeom>
          <a:noFill/>
          <a:extLst>
            <a:ext uri="{909E8E84-426E-40DD-AFC4-6F175D3DCCD1}">
              <a14:hiddenFill xmlns:a14="http://schemas.microsoft.com/office/drawing/2010/main">
                <a:solidFill>
                  <a:srgbClr val="FFFFFF"/>
                </a:solidFill>
              </a14:hiddenFill>
            </a:ext>
          </a:extLst>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25401" y="4214191"/>
            <a:ext cx="2150660" cy="2363846"/>
          </a:xfrm>
          <a:prstGeom prst="rect">
            <a:avLst/>
          </a:prstGeom>
        </p:spPr>
      </p:pic>
      <p:sp>
        <p:nvSpPr>
          <p:cNvPr id="3" name="矩形 2"/>
          <p:cNvSpPr/>
          <p:nvPr/>
        </p:nvSpPr>
        <p:spPr>
          <a:xfrm>
            <a:off x="3573049" y="177712"/>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sp>
        <p:nvSpPr>
          <p:cNvPr id="17" name="文本框 16">
            <a:extLst>
              <a:ext uri="{FF2B5EF4-FFF2-40B4-BE49-F238E27FC236}">
                <a16:creationId xmlns:a16="http://schemas.microsoft.com/office/drawing/2014/main" id="{124FEA61-86CE-2692-FF90-6DA15E0B811C}"/>
              </a:ext>
            </a:extLst>
          </p:cNvPr>
          <p:cNvSpPr txBox="1"/>
          <p:nvPr/>
        </p:nvSpPr>
        <p:spPr>
          <a:xfrm>
            <a:off x="3761155" y="4725663"/>
            <a:ext cx="6096000" cy="1200329"/>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陀螺仪通常有两个方向的可移动电容板。径向的电容板加震荡电压迫使物体作径向运动，横向的电容板测量由于横向科里奥利运动带来的电容变化。因为科里奥利力正比于</a:t>
            </a:r>
            <a:r>
              <a:rPr lang="en-US" altLang="zh-CN" dirty="0" err="1">
                <a:solidFill>
                  <a:srgbClr val="003F43"/>
                </a:solidFill>
                <a:ea typeface="思源黑体 CN Bold" panose="020B0800000000000000" pitchFamily="34" charset="-122"/>
                <a:cs typeface="Open Sans" panose="020B0606030504020204" pitchFamily="34" charset="0"/>
                <a:hlinkClick r:id="rId10">
                  <a:extLst>
                    <a:ext uri="{A12FA001-AC4F-418D-AE19-62706E023703}">
                      <ahyp:hlinkClr xmlns:ahyp="http://schemas.microsoft.com/office/drawing/2018/hyperlinkcolor" val="tx"/>
                    </a:ext>
                  </a:extLst>
                </a:hlinkClick>
              </a:rPr>
              <a:t>角速度</a:t>
            </a:r>
            <a:r>
              <a:rPr lang="zh-CN" altLang="zh-CN" dirty="0">
                <a:solidFill>
                  <a:srgbClr val="003F43"/>
                </a:solidFill>
                <a:ea typeface="思源黑体 CN Bold" panose="020B0800000000000000" pitchFamily="34" charset="-122"/>
                <a:cs typeface="Open Sans" panose="020B0606030504020204" pitchFamily="34" charset="0"/>
              </a:rPr>
              <a:t>，所以由电容的变化可以计算出角速度。</a:t>
            </a:r>
            <a:endParaRPr lang="zh-CN" altLang="en-US"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837459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3.2</a:t>
            </a:r>
            <a:r>
              <a:rPr lang="zh-CN" altLang="zh-CN" sz="4800" dirty="0">
                <a:solidFill>
                  <a:srgbClr val="003F43"/>
                </a:solidFill>
                <a:ea typeface="思源黑体 CN Bold" panose="020B0800000000000000" pitchFamily="34" charset="-122"/>
                <a:cs typeface="Open Sans" panose="020B0606030504020204" pitchFamily="34" charset="0"/>
              </a:rPr>
              <a:t>机电方案</a:t>
            </a:r>
          </a:p>
        </p:txBody>
      </p:sp>
      <p:sp>
        <p:nvSpPr>
          <p:cNvPr id="9" name="文本框 8">
            <a:extLst>
              <a:ext uri="{FF2B5EF4-FFF2-40B4-BE49-F238E27FC236}">
                <a16:creationId xmlns:a16="http://schemas.microsoft.com/office/drawing/2014/main" id="{CE5D1BB9-8936-0A60-104E-7CE033705F17}"/>
              </a:ext>
            </a:extLst>
          </p:cNvPr>
          <p:cNvSpPr txBox="1"/>
          <p:nvPr/>
        </p:nvSpPr>
        <p:spPr>
          <a:xfrm>
            <a:off x="-649798" y="1346112"/>
            <a:ext cx="4480932" cy="1545359"/>
          </a:xfrm>
          <a:prstGeom prst="rect">
            <a:avLst/>
          </a:prstGeom>
          <a:noFill/>
        </p:spPr>
        <p:txBody>
          <a:bodyPr wrap="square">
            <a:spAutoFit/>
          </a:bodyPr>
          <a:lstStyle/>
          <a:p>
            <a:pPr lvl="3" algn="just">
              <a:lnSpc>
                <a:spcPct val="156000"/>
              </a:lnSpc>
              <a:spcBef>
                <a:spcPts val="1400"/>
              </a:spcBef>
              <a:spcAft>
                <a:spcPts val="1450"/>
              </a:spcAft>
            </a:pPr>
            <a:r>
              <a:rPr lang="zh-CN" altLang="en-US" sz="3200" dirty="0">
                <a:solidFill>
                  <a:srgbClr val="003F43"/>
                </a:solidFill>
                <a:ea typeface="思源黑体 CN Bold" panose="020B0800000000000000" pitchFamily="34" charset="-122"/>
                <a:cs typeface="Open Sans" panose="020B0606030504020204" pitchFamily="34" charset="0"/>
              </a:rPr>
              <a:t>控制器</a:t>
            </a:r>
            <a:r>
              <a:rPr lang="zh-CN" altLang="zh-CN" sz="3200" dirty="0">
                <a:solidFill>
                  <a:srgbClr val="003F43"/>
                </a:solidFill>
                <a:ea typeface="思源黑体 CN Bold" panose="020B0800000000000000" pitchFamily="34" charset="-122"/>
                <a:cs typeface="Open Sans" panose="020B0606030504020204" pitchFamily="34" charset="0"/>
              </a:rPr>
              <a:t>：</a:t>
            </a:r>
            <a:r>
              <a:rPr lang="en-US" altLang="zh-CN" sz="3200" dirty="0">
                <a:solidFill>
                  <a:srgbClr val="003F43"/>
                </a:solidFill>
                <a:ea typeface="思源黑体 CN Bold" panose="020B0800000000000000" pitchFamily="34" charset="-122"/>
                <a:cs typeface="Open Sans" panose="020B0606030504020204" pitchFamily="34" charset="0"/>
              </a:rPr>
              <a:t>U2D2</a:t>
            </a:r>
            <a:endParaRPr lang="zh-CN" altLang="zh-CN" sz="3200" dirty="0">
              <a:solidFill>
                <a:srgbClr val="003F43"/>
              </a:solidFill>
              <a:ea typeface="思源黑体 CN Bold" panose="020B0800000000000000" pitchFamily="34" charset="-122"/>
              <a:cs typeface="Open Sans" panose="020B0606030504020204" pitchFamily="34" charset="0"/>
            </a:endParaRPr>
          </a:p>
          <a:p>
            <a:pPr algn="just"/>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8" name="图片 17">
            <a:extLst>
              <a:ext uri="{FF2B5EF4-FFF2-40B4-BE49-F238E27FC236}">
                <a16:creationId xmlns:a16="http://schemas.microsoft.com/office/drawing/2014/main" id="{D83500D0-02F2-8A86-9E1B-2BA0A5077A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0131" y="2447482"/>
            <a:ext cx="3176157" cy="2263877"/>
          </a:xfrm>
          <a:prstGeom prst="rect">
            <a:avLst/>
          </a:prstGeom>
          <a:noFill/>
          <a:ln>
            <a:noFill/>
          </a:ln>
          <a:effectLst/>
        </p:spPr>
      </p:pic>
      <p:pic>
        <p:nvPicPr>
          <p:cNvPr id="19" name="图片 18">
            <a:extLst>
              <a:ext uri="{FF2B5EF4-FFF2-40B4-BE49-F238E27FC236}">
                <a16:creationId xmlns:a16="http://schemas.microsoft.com/office/drawing/2014/main" id="{CD940245-0737-9CB0-1DF7-B21DDDFA65E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314124" y="1404599"/>
            <a:ext cx="5037878" cy="2569482"/>
          </a:xfrm>
          <a:prstGeom prst="rect">
            <a:avLst/>
          </a:prstGeom>
          <a:noFill/>
          <a:ln>
            <a:noFill/>
          </a:ln>
          <a:effectLst/>
        </p:spPr>
      </p:pic>
      <p:sp>
        <p:nvSpPr>
          <p:cNvPr id="25" name="文本框 24">
            <a:extLst>
              <a:ext uri="{FF2B5EF4-FFF2-40B4-BE49-F238E27FC236}">
                <a16:creationId xmlns:a16="http://schemas.microsoft.com/office/drawing/2014/main" id="{71300936-495F-9D17-F6CB-E410248FF771}"/>
              </a:ext>
            </a:extLst>
          </p:cNvPr>
          <p:cNvSpPr txBox="1"/>
          <p:nvPr/>
        </p:nvSpPr>
        <p:spPr>
          <a:xfrm>
            <a:off x="3126851" y="4241708"/>
            <a:ext cx="3377484" cy="2308324"/>
          </a:xfrm>
          <a:prstGeom prst="rect">
            <a:avLst/>
          </a:prstGeom>
          <a:noFill/>
        </p:spPr>
        <p:txBody>
          <a:bodyPr wrap="square">
            <a:spAutoFit/>
          </a:bodyPr>
          <a:lstStyle/>
          <a:p>
            <a:pPr algn="just"/>
            <a:r>
              <a:rPr lang="en-US" altLang="zh-CN" dirty="0">
                <a:solidFill>
                  <a:srgbClr val="003F43"/>
                </a:solidFill>
                <a:ea typeface="思源黑体 CN Bold" panose="020B0800000000000000" pitchFamily="34" charset="-122"/>
                <a:cs typeface="Open Sans" panose="020B0606030504020204" pitchFamily="34" charset="0"/>
              </a:rPr>
              <a:t>U2D2</a:t>
            </a:r>
            <a:r>
              <a:rPr lang="zh-CN" altLang="zh-CN" dirty="0">
                <a:solidFill>
                  <a:srgbClr val="003F43"/>
                </a:solidFill>
                <a:ea typeface="思源黑体 CN Bold" panose="020B0800000000000000" pitchFamily="34" charset="-122"/>
                <a:cs typeface="Open Sans" panose="020B0606030504020204" pitchFamily="34" charset="0"/>
              </a:rPr>
              <a:t>是一个</a:t>
            </a:r>
            <a:r>
              <a:rPr lang="en-US" altLang="zh-CN" dirty="0">
                <a:solidFill>
                  <a:srgbClr val="003F43"/>
                </a:solidFill>
                <a:ea typeface="思源黑体 CN Bold" panose="020B0800000000000000" pitchFamily="34" charset="-122"/>
                <a:cs typeface="Open Sans" panose="020B0606030504020204" pitchFamily="34" charset="0"/>
              </a:rPr>
              <a:t>USB</a:t>
            </a:r>
            <a:r>
              <a:rPr lang="zh-CN" altLang="zh-CN" dirty="0">
                <a:solidFill>
                  <a:srgbClr val="003F43"/>
                </a:solidFill>
                <a:ea typeface="思源黑体 CN Bold" panose="020B0800000000000000" pitchFamily="34" charset="-122"/>
                <a:cs typeface="Open Sans" panose="020B0606030504020204" pitchFamily="34" charset="0"/>
              </a:rPr>
              <a:t>通信转换器，其核心功能在于筛选信息：当数据从</a:t>
            </a:r>
            <a:r>
              <a:rPr lang="en-US" altLang="zh-CN" dirty="0">
                <a:solidFill>
                  <a:srgbClr val="003F43"/>
                </a:solidFill>
                <a:ea typeface="思源黑体 CN Bold" panose="020B0800000000000000" pitchFamily="34" charset="-122"/>
                <a:cs typeface="Open Sans" panose="020B0606030504020204" pitchFamily="34" charset="0"/>
              </a:rPr>
              <a:t>PC</a:t>
            </a:r>
            <a:r>
              <a:rPr lang="zh-CN" altLang="zh-CN" dirty="0">
                <a:solidFill>
                  <a:srgbClr val="003F43"/>
                </a:solidFill>
                <a:ea typeface="思源黑体 CN Bold" panose="020B0800000000000000" pitchFamily="34" charset="-122"/>
                <a:cs typeface="Open Sans" panose="020B0606030504020204" pitchFamily="34" charset="0"/>
              </a:rPr>
              <a:t>中的</a:t>
            </a:r>
            <a:r>
              <a:rPr lang="en-US" altLang="zh-CN" dirty="0">
                <a:solidFill>
                  <a:srgbClr val="003F43"/>
                </a:solidFill>
                <a:ea typeface="思源黑体 CN Bold" panose="020B0800000000000000" pitchFamily="34" charset="-122"/>
                <a:cs typeface="Open Sans" panose="020B0606030504020204" pitchFamily="34" charset="0"/>
              </a:rPr>
              <a:t>USB</a:t>
            </a:r>
            <a:r>
              <a:rPr lang="zh-CN" altLang="zh-CN" dirty="0">
                <a:solidFill>
                  <a:srgbClr val="003F43"/>
                </a:solidFill>
                <a:ea typeface="思源黑体 CN Bold" panose="020B0800000000000000" pitchFamily="34" charset="-122"/>
                <a:cs typeface="Open Sans" panose="020B0606030504020204" pitchFamily="34" charset="0"/>
              </a:rPr>
              <a:t>端口传输到外围设备（</a:t>
            </a:r>
            <a:r>
              <a:rPr lang="en-US" altLang="zh-CN" dirty="0">
                <a:solidFill>
                  <a:srgbClr val="003F43"/>
                </a:solidFill>
                <a:ea typeface="思源黑体 CN Bold" panose="020B0800000000000000" pitchFamily="34" charset="-122"/>
                <a:cs typeface="Open Sans" panose="020B0606030504020204" pitchFamily="34" charset="0"/>
              </a:rPr>
              <a:t>TX</a:t>
            </a:r>
            <a:r>
              <a:rPr lang="zh-CN" altLang="zh-CN" dirty="0">
                <a:solidFill>
                  <a:srgbClr val="003F43"/>
                </a:solidFill>
                <a:ea typeface="思源黑体 CN Bold" panose="020B0800000000000000" pitchFamily="34" charset="-122"/>
                <a:cs typeface="Open Sans" panose="020B0606030504020204" pitchFamily="34" charset="0"/>
              </a:rPr>
              <a:t>）时，所有连接的设备将接收相同的数据。另一方面，当从外围设备之一（</a:t>
            </a:r>
            <a:r>
              <a:rPr lang="en-US" altLang="zh-CN" dirty="0">
                <a:solidFill>
                  <a:srgbClr val="003F43"/>
                </a:solidFill>
                <a:ea typeface="思源黑体 CN Bold" panose="020B0800000000000000" pitchFamily="34" charset="-122"/>
                <a:cs typeface="Open Sans" panose="020B0606030504020204" pitchFamily="34" charset="0"/>
              </a:rPr>
              <a:t>RX</a:t>
            </a:r>
            <a:r>
              <a:rPr lang="zh-CN" altLang="zh-CN" dirty="0">
                <a:solidFill>
                  <a:srgbClr val="003F43"/>
                </a:solidFill>
                <a:ea typeface="思源黑体 CN Bold" panose="020B0800000000000000" pitchFamily="34" charset="-122"/>
                <a:cs typeface="Open Sans" panose="020B0606030504020204" pitchFamily="34" charset="0"/>
              </a:rPr>
              <a:t>）收到数据时，它将自动转换为</a:t>
            </a:r>
            <a:r>
              <a:rPr lang="en-US" altLang="zh-CN" dirty="0">
                <a:solidFill>
                  <a:srgbClr val="003F43"/>
                </a:solidFill>
                <a:ea typeface="思源黑体 CN Bold" panose="020B0800000000000000" pitchFamily="34" charset="-122"/>
                <a:cs typeface="Open Sans" panose="020B0606030504020204" pitchFamily="34" charset="0"/>
              </a:rPr>
              <a:t>USB</a:t>
            </a:r>
            <a:r>
              <a:rPr lang="zh-CN" altLang="zh-CN" dirty="0">
                <a:solidFill>
                  <a:srgbClr val="003F43"/>
                </a:solidFill>
                <a:ea typeface="思源黑体 CN Bold" panose="020B0800000000000000" pitchFamily="34" charset="-122"/>
                <a:cs typeface="Open Sans" panose="020B0606030504020204" pitchFamily="34" charset="0"/>
              </a:rPr>
              <a:t>通信并发送到</a:t>
            </a:r>
            <a:r>
              <a:rPr lang="en-US" altLang="zh-CN" dirty="0">
                <a:solidFill>
                  <a:srgbClr val="003F43"/>
                </a:solidFill>
                <a:ea typeface="思源黑体 CN Bold" panose="020B0800000000000000" pitchFamily="34" charset="-122"/>
                <a:cs typeface="Open Sans" panose="020B0606030504020204" pitchFamily="34" charset="0"/>
              </a:rPr>
              <a:t>PC</a:t>
            </a:r>
            <a:r>
              <a:rPr lang="zh-CN" altLang="zh-CN" dirty="0">
                <a:solidFill>
                  <a:srgbClr val="003F43"/>
                </a:solidFill>
                <a:ea typeface="思源黑体 CN Bold" panose="020B0800000000000000" pitchFamily="34" charset="-122"/>
                <a:cs typeface="Open Sans" panose="020B0606030504020204" pitchFamily="34" charset="0"/>
              </a:rPr>
              <a:t>。</a:t>
            </a:r>
          </a:p>
        </p:txBody>
      </p:sp>
      <p:sp>
        <p:nvSpPr>
          <p:cNvPr id="26" name="文本框 25">
            <a:extLst>
              <a:ext uri="{FF2B5EF4-FFF2-40B4-BE49-F238E27FC236}">
                <a16:creationId xmlns:a16="http://schemas.microsoft.com/office/drawing/2014/main" id="{9DAC9B8C-57B3-BC7E-9421-997F136ED64E}"/>
              </a:ext>
            </a:extLst>
          </p:cNvPr>
          <p:cNvSpPr txBox="1"/>
          <p:nvPr/>
        </p:nvSpPr>
        <p:spPr>
          <a:xfrm>
            <a:off x="9093200" y="1439053"/>
            <a:ext cx="2837357" cy="5078313"/>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除了使用</a:t>
            </a:r>
            <a:r>
              <a:rPr lang="en-US" altLang="zh-CN" dirty="0">
                <a:solidFill>
                  <a:srgbClr val="003F43"/>
                </a:solidFill>
                <a:ea typeface="思源黑体 CN Bold" panose="020B0800000000000000" pitchFamily="34" charset="-122"/>
                <a:cs typeface="Open Sans" panose="020B0606030504020204" pitchFamily="34" charset="0"/>
              </a:rPr>
              <a:t>U2D2</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err="1">
                <a:solidFill>
                  <a:srgbClr val="003F43"/>
                </a:solidFill>
                <a:ea typeface="思源黑体 CN Bold" panose="020B0800000000000000" pitchFamily="34" charset="-122"/>
                <a:cs typeface="Open Sans" panose="020B0606030504020204" pitchFamily="34" charset="0"/>
              </a:rPr>
              <a:t>Dynamixel</a:t>
            </a:r>
            <a:r>
              <a:rPr lang="zh-CN" altLang="zh-CN" dirty="0">
                <a:solidFill>
                  <a:srgbClr val="003F43"/>
                </a:solidFill>
                <a:ea typeface="思源黑体 CN Bold" panose="020B0800000000000000" pitchFamily="34" charset="-122"/>
                <a:cs typeface="Open Sans" panose="020B0606030504020204" pitchFamily="34" charset="0"/>
              </a:rPr>
              <a:t>官方给我们另一种方式：</a:t>
            </a:r>
          </a:p>
          <a:p>
            <a:pPr algn="just"/>
            <a:r>
              <a:rPr lang="zh-CN" altLang="zh-CN" dirty="0">
                <a:solidFill>
                  <a:srgbClr val="003F43"/>
                </a:solidFill>
                <a:ea typeface="思源黑体 CN Bold" panose="020B0800000000000000" pitchFamily="34" charset="-122"/>
                <a:cs typeface="Open Sans" panose="020B0606030504020204" pitchFamily="34" charset="0"/>
              </a:rPr>
              <a:t>与其他数字舵机不同的是，</a:t>
            </a:r>
            <a:r>
              <a:rPr lang="en-US" altLang="zh-CN" dirty="0" err="1">
                <a:solidFill>
                  <a:srgbClr val="003F43"/>
                </a:solidFill>
                <a:ea typeface="思源黑体 CN Bold" panose="020B0800000000000000" pitchFamily="34" charset="-122"/>
                <a:cs typeface="Open Sans" panose="020B0606030504020204" pitchFamily="34" charset="0"/>
              </a:rPr>
              <a:t>Dynamixel</a:t>
            </a:r>
            <a:r>
              <a:rPr lang="zh-CN" altLang="zh-CN" dirty="0">
                <a:solidFill>
                  <a:srgbClr val="003F43"/>
                </a:solidFill>
                <a:ea typeface="思源黑体 CN Bold" panose="020B0800000000000000" pitchFamily="34" charset="-122"/>
                <a:cs typeface="Open Sans" panose="020B0606030504020204" pitchFamily="34" charset="0"/>
              </a:rPr>
              <a:t>系列的舵机并不是通过</a:t>
            </a:r>
            <a:r>
              <a:rPr lang="en-US" altLang="zh-CN" dirty="0">
                <a:solidFill>
                  <a:srgbClr val="003F43"/>
                </a:solidFill>
                <a:ea typeface="思源黑体 CN Bold" panose="020B0800000000000000" pitchFamily="34" charset="-122"/>
                <a:cs typeface="Open Sans" panose="020B0606030504020204" pitchFamily="34" charset="0"/>
              </a:rPr>
              <a:t>PWM</a:t>
            </a:r>
            <a:r>
              <a:rPr lang="zh-CN" altLang="zh-CN" dirty="0">
                <a:solidFill>
                  <a:srgbClr val="003F43"/>
                </a:solidFill>
                <a:ea typeface="思源黑体 CN Bold" panose="020B0800000000000000" pitchFamily="34" charset="-122"/>
                <a:cs typeface="Open Sans" panose="020B0606030504020204" pitchFamily="34" charset="0"/>
              </a:rPr>
              <a:t>信号来控制，而是使用一种读写</a:t>
            </a:r>
            <a:r>
              <a:rPr lang="en-US" altLang="zh-CN" dirty="0">
                <a:solidFill>
                  <a:srgbClr val="003F43"/>
                </a:solidFill>
                <a:ea typeface="思源黑体 CN Bold" panose="020B0800000000000000" pitchFamily="34" charset="-122"/>
                <a:cs typeface="Open Sans" panose="020B0606030504020204" pitchFamily="34" charset="0"/>
              </a:rPr>
              <a:t>RAM</a:t>
            </a:r>
            <a:r>
              <a:rPr lang="zh-CN" altLang="zh-CN" dirty="0">
                <a:solidFill>
                  <a:srgbClr val="003F43"/>
                </a:solidFill>
                <a:ea typeface="思源黑体 CN Bold" panose="020B0800000000000000" pitchFamily="34" charset="-122"/>
                <a:cs typeface="Open Sans" panose="020B0606030504020204" pitchFamily="34" charset="0"/>
              </a:rPr>
              <a:t>的通信协议。这种通信基于半双工</a:t>
            </a:r>
            <a:r>
              <a:rPr lang="en-US" altLang="zh-CN" dirty="0">
                <a:solidFill>
                  <a:srgbClr val="003F43"/>
                </a:solidFill>
                <a:ea typeface="思源黑体 CN Bold" panose="020B0800000000000000" pitchFamily="34" charset="-122"/>
                <a:cs typeface="Open Sans" panose="020B0606030504020204" pitchFamily="34" charset="0"/>
              </a:rPr>
              <a:t>UART</a:t>
            </a:r>
            <a:r>
              <a:rPr lang="zh-CN" altLang="zh-CN" dirty="0">
                <a:solidFill>
                  <a:srgbClr val="003F43"/>
                </a:solidFill>
                <a:ea typeface="思源黑体 CN Bold" panose="020B0800000000000000" pitchFamily="34" charset="-122"/>
                <a:cs typeface="Open Sans" panose="020B0606030504020204" pitchFamily="34" charset="0"/>
              </a:rPr>
              <a:t>端口，只需要一根总线便可以同时接受和发送信号。（半双工的意义在于使用一条主线完成收发操作）</a:t>
            </a:r>
            <a:endParaRPr lang="en-US" altLang="zh-CN" dirty="0">
              <a:solidFill>
                <a:srgbClr val="003F43"/>
              </a:solidFill>
              <a:ea typeface="思源黑体 CN Bold" panose="020B0800000000000000" pitchFamily="34" charset="-122"/>
              <a:cs typeface="Open Sans" panose="020B0606030504020204" pitchFamily="34" charset="0"/>
            </a:endParaRPr>
          </a:p>
          <a:p>
            <a:pPr algn="ctr"/>
            <a:r>
              <a:rPr lang="zh-CN" altLang="zh-CN" dirty="0">
                <a:solidFill>
                  <a:srgbClr val="003F43"/>
                </a:solidFill>
                <a:ea typeface="思源黑体 CN Bold" panose="020B0800000000000000" pitchFamily="34" charset="-122"/>
                <a:cs typeface="Open Sans" panose="020B0606030504020204" pitchFamily="34" charset="0"/>
              </a:rPr>
              <a:t>上述结构完成了对全双工串口到半双工的改造。（当</a:t>
            </a:r>
            <a:r>
              <a:rPr lang="en-US" altLang="zh-CN" dirty="0">
                <a:solidFill>
                  <a:srgbClr val="003F43"/>
                </a:solidFill>
                <a:ea typeface="思源黑体 CN Bold" panose="020B0800000000000000" pitchFamily="34" charset="-122"/>
                <a:cs typeface="Open Sans" panose="020B0606030504020204" pitchFamily="34" charset="0"/>
              </a:rPr>
              <a:t>DIRECTION_PORT</a:t>
            </a:r>
            <a:r>
              <a:rPr lang="zh-CN" altLang="zh-CN" dirty="0">
                <a:solidFill>
                  <a:srgbClr val="003F43"/>
                </a:solidFill>
                <a:ea typeface="思源黑体 CN Bold" panose="020B0800000000000000" pitchFamily="34" charset="-122"/>
                <a:cs typeface="Open Sans" panose="020B0606030504020204" pitchFamily="34" charset="0"/>
              </a:rPr>
              <a:t>高电平使，</a:t>
            </a:r>
            <a:r>
              <a:rPr lang="en-US" altLang="zh-CN" dirty="0">
                <a:solidFill>
                  <a:srgbClr val="003F43"/>
                </a:solidFill>
                <a:ea typeface="思源黑体 CN Bold" panose="020B0800000000000000" pitchFamily="34" charset="-122"/>
                <a:cs typeface="Open Sans" panose="020B0606030504020204" pitchFamily="34" charset="0"/>
              </a:rPr>
              <a:t>TXD</a:t>
            </a:r>
            <a:r>
              <a:rPr lang="zh-CN" altLang="zh-CN" dirty="0">
                <a:solidFill>
                  <a:srgbClr val="003F43"/>
                </a:solidFill>
                <a:ea typeface="思源黑体 CN Bold" panose="020B0800000000000000" pitchFamily="34" charset="-122"/>
                <a:cs typeface="Open Sans" panose="020B0606030504020204" pitchFamily="34" charset="0"/>
              </a:rPr>
              <a:t>可使用，低电平时，</a:t>
            </a:r>
            <a:r>
              <a:rPr lang="en-US" altLang="zh-CN" dirty="0">
                <a:solidFill>
                  <a:srgbClr val="003F43"/>
                </a:solidFill>
                <a:ea typeface="思源黑体 CN Bold" panose="020B0800000000000000" pitchFamily="34" charset="-122"/>
                <a:cs typeface="Open Sans" panose="020B0606030504020204" pitchFamily="34" charset="0"/>
              </a:rPr>
              <a:t>RXD</a:t>
            </a:r>
            <a:r>
              <a:rPr lang="zh-CN" altLang="zh-CN" dirty="0">
                <a:solidFill>
                  <a:srgbClr val="003F43"/>
                </a:solidFill>
                <a:ea typeface="思源黑体 CN Bold" panose="020B0800000000000000" pitchFamily="34" charset="-122"/>
                <a:cs typeface="Open Sans" panose="020B0606030504020204" pitchFamily="34" charset="0"/>
              </a:rPr>
              <a:t>可使用）</a:t>
            </a:r>
          </a:p>
        </p:txBody>
      </p:sp>
    </p:spTree>
    <p:extLst>
      <p:ext uri="{BB962C8B-B14F-4D97-AF65-F5344CB8AC3E}">
        <p14:creationId xmlns:p14="http://schemas.microsoft.com/office/powerpoint/2010/main" val="1536632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3364018" y="115500"/>
            <a:ext cx="6598920" cy="2826543"/>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3.3</a:t>
            </a:r>
            <a:r>
              <a:rPr lang="zh-CN" altLang="zh-CN" sz="4800" dirty="0">
                <a:solidFill>
                  <a:srgbClr val="003F43"/>
                </a:solidFill>
                <a:ea typeface="思源黑体 CN Bold" panose="020B0800000000000000" pitchFamily="34" charset="-122"/>
                <a:cs typeface="Open Sans" panose="020B0606030504020204" pitchFamily="34" charset="0"/>
              </a:rPr>
              <a:t>控制方案</a:t>
            </a:r>
          </a:p>
          <a:p>
            <a:pPr marL="0" lvl="1" algn="just">
              <a:lnSpc>
                <a:spcPct val="173000"/>
              </a:lnSpc>
              <a:spcBef>
                <a:spcPts val="1300"/>
              </a:spcBef>
              <a:spcAft>
                <a:spcPts val="1300"/>
              </a:spcAft>
            </a:pP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F4DAA97F-117A-06E9-5B5F-A9961552D39D}"/>
              </a:ext>
            </a:extLst>
          </p:cNvPr>
          <p:cNvSpPr txBox="1"/>
          <p:nvPr/>
        </p:nvSpPr>
        <p:spPr>
          <a:xfrm>
            <a:off x="513495" y="1236383"/>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控制方案一：</a:t>
            </a:r>
          </a:p>
        </p:txBody>
      </p:sp>
      <p:pic>
        <p:nvPicPr>
          <p:cNvPr id="14" name="图片 13">
            <a:extLst>
              <a:ext uri="{FF2B5EF4-FFF2-40B4-BE49-F238E27FC236}">
                <a16:creationId xmlns:a16="http://schemas.microsoft.com/office/drawing/2014/main" id="{9B61D291-C81F-6025-648F-8C3171A91EA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71940" y="2396192"/>
            <a:ext cx="2989671" cy="2555169"/>
          </a:xfrm>
          <a:prstGeom prst="rect">
            <a:avLst/>
          </a:prstGeom>
          <a:noFill/>
          <a:ln>
            <a:noFill/>
          </a:ln>
          <a:effectLst/>
        </p:spPr>
      </p:pic>
      <p:sp>
        <p:nvSpPr>
          <p:cNvPr id="20" name="文本框 19">
            <a:extLst>
              <a:ext uri="{FF2B5EF4-FFF2-40B4-BE49-F238E27FC236}">
                <a16:creationId xmlns:a16="http://schemas.microsoft.com/office/drawing/2014/main" id="{91FFB4E2-0FC1-E2B5-AD48-94DD62218CCB}"/>
              </a:ext>
            </a:extLst>
          </p:cNvPr>
          <p:cNvSpPr txBox="1"/>
          <p:nvPr/>
        </p:nvSpPr>
        <p:spPr>
          <a:xfrm>
            <a:off x="3364018" y="2077767"/>
            <a:ext cx="1551608" cy="3970318"/>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使用</a:t>
            </a:r>
            <a:r>
              <a:rPr lang="en-US" altLang="zh-CN" dirty="0">
                <a:solidFill>
                  <a:srgbClr val="003F43"/>
                </a:solidFill>
                <a:ea typeface="思源黑体 CN Bold" panose="020B0800000000000000" pitchFamily="34" charset="-122"/>
                <a:cs typeface="Open Sans" panose="020B0606030504020204" pitchFamily="34" charset="0"/>
              </a:rPr>
              <a:t>Arduino</a:t>
            </a:r>
            <a:r>
              <a:rPr lang="zh-CN" altLang="zh-CN" dirty="0">
                <a:solidFill>
                  <a:srgbClr val="003F43"/>
                </a:solidFill>
                <a:ea typeface="思源黑体 CN Bold" panose="020B0800000000000000" pitchFamily="34" charset="-122"/>
                <a:cs typeface="Open Sans" panose="020B0606030504020204" pitchFamily="34" charset="0"/>
              </a:rPr>
              <a:t>的硬串口实现与</a:t>
            </a:r>
            <a:r>
              <a:rPr lang="en-US" altLang="zh-CN" dirty="0">
                <a:solidFill>
                  <a:srgbClr val="003F43"/>
                </a:solidFill>
                <a:ea typeface="思源黑体 CN Bold" panose="020B0800000000000000" pitchFamily="34" charset="-122"/>
                <a:cs typeface="Open Sans" panose="020B0606030504020204" pitchFamily="34" charset="0"/>
              </a:rPr>
              <a:t>shield</a:t>
            </a:r>
            <a:r>
              <a:rPr lang="zh-CN" altLang="zh-CN" dirty="0">
                <a:solidFill>
                  <a:srgbClr val="003F43"/>
                </a:solidFill>
                <a:ea typeface="思源黑体 CN Bold" panose="020B0800000000000000" pitchFamily="34" charset="-122"/>
                <a:cs typeface="Open Sans" panose="020B0606030504020204" pitchFamily="34" charset="0"/>
              </a:rPr>
              <a:t>的串口通信再通过</a:t>
            </a:r>
            <a:r>
              <a:rPr lang="en-US" altLang="zh-CN" dirty="0">
                <a:solidFill>
                  <a:srgbClr val="003F43"/>
                </a:solidFill>
                <a:ea typeface="思源黑体 CN Bold" panose="020B0800000000000000" pitchFamily="34" charset="-122"/>
                <a:cs typeface="Open Sans" panose="020B0606030504020204" pitchFamily="34" charset="0"/>
              </a:rPr>
              <a:t>shield</a:t>
            </a:r>
            <a:r>
              <a:rPr lang="zh-CN" altLang="zh-CN" dirty="0">
                <a:solidFill>
                  <a:srgbClr val="003F43"/>
                </a:solidFill>
                <a:ea typeface="思源黑体 CN Bold" panose="020B0800000000000000" pitchFamily="34" charset="-122"/>
                <a:cs typeface="Open Sans" panose="020B0606030504020204" pitchFamily="34" charset="0"/>
              </a:rPr>
              <a:t>自己的计算电路转化为</a:t>
            </a:r>
            <a:r>
              <a:rPr lang="en-US" altLang="zh-CN" dirty="0">
                <a:solidFill>
                  <a:srgbClr val="003F43"/>
                </a:solidFill>
                <a:ea typeface="思源黑体 CN Bold" panose="020B0800000000000000" pitchFamily="34" charset="-122"/>
                <a:cs typeface="Open Sans" panose="020B0606030504020204" pitchFamily="34" charset="0"/>
              </a:rPr>
              <a:t>TTL</a:t>
            </a:r>
            <a:r>
              <a:rPr lang="zh-CN" altLang="zh-CN" dirty="0">
                <a:solidFill>
                  <a:srgbClr val="003F43"/>
                </a:solidFill>
                <a:ea typeface="思源黑体 CN Bold" panose="020B0800000000000000" pitchFamily="34" charset="-122"/>
                <a:cs typeface="Open Sans" panose="020B0606030504020204" pitchFamily="34" charset="0"/>
              </a:rPr>
              <a:t>电平信息，舵机供电从</a:t>
            </a:r>
            <a:r>
              <a:rPr lang="en-US" altLang="zh-CN" dirty="0">
                <a:solidFill>
                  <a:srgbClr val="003F43"/>
                </a:solidFill>
                <a:ea typeface="思源黑体 CN Bold" panose="020B0800000000000000" pitchFamily="34" charset="-122"/>
                <a:cs typeface="Open Sans" panose="020B0606030504020204" pitchFamily="34" charset="0"/>
              </a:rPr>
              <a:t>shield</a:t>
            </a:r>
            <a:r>
              <a:rPr lang="zh-CN" altLang="zh-CN" dirty="0">
                <a:solidFill>
                  <a:srgbClr val="003F43"/>
                </a:solidFill>
                <a:ea typeface="思源黑体 CN Bold" panose="020B0800000000000000" pitchFamily="34" charset="-122"/>
                <a:cs typeface="Open Sans" panose="020B0606030504020204" pitchFamily="34" charset="0"/>
              </a:rPr>
              <a:t>上走，</a:t>
            </a:r>
            <a:r>
              <a:rPr lang="en-US" altLang="zh-CN" dirty="0">
                <a:solidFill>
                  <a:srgbClr val="003F43"/>
                </a:solidFill>
                <a:ea typeface="思源黑体 CN Bold" panose="020B0800000000000000" pitchFamily="34" charset="-122"/>
                <a:cs typeface="Open Sans" panose="020B0606030504020204" pitchFamily="34" charset="0"/>
              </a:rPr>
              <a:t>Arduino</a:t>
            </a:r>
            <a:r>
              <a:rPr lang="zh-CN" altLang="zh-CN" dirty="0">
                <a:solidFill>
                  <a:srgbClr val="003F43"/>
                </a:solidFill>
                <a:ea typeface="思源黑体 CN Bold" panose="020B0800000000000000" pitchFamily="34" charset="-122"/>
                <a:cs typeface="Open Sans" panose="020B0606030504020204" pitchFamily="34" charset="0"/>
              </a:rPr>
              <a:t>只做信息交换处理不过大电流</a:t>
            </a:r>
          </a:p>
        </p:txBody>
      </p:sp>
      <p:sp>
        <p:nvSpPr>
          <p:cNvPr id="21" name="文本框 20">
            <a:extLst>
              <a:ext uri="{FF2B5EF4-FFF2-40B4-BE49-F238E27FC236}">
                <a16:creationId xmlns:a16="http://schemas.microsoft.com/office/drawing/2014/main" id="{313DF9D4-E237-6A47-7601-932F54712571}"/>
              </a:ext>
            </a:extLst>
          </p:cNvPr>
          <p:cNvSpPr txBox="1"/>
          <p:nvPr/>
        </p:nvSpPr>
        <p:spPr>
          <a:xfrm>
            <a:off x="5238217" y="1300165"/>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控制方案</a:t>
            </a:r>
            <a:r>
              <a:rPr lang="zh-CN" altLang="en-US" sz="3200" dirty="0">
                <a:solidFill>
                  <a:srgbClr val="003F43"/>
                </a:solidFill>
                <a:ea typeface="思源黑体 CN Bold" panose="020B0800000000000000" pitchFamily="34" charset="-122"/>
                <a:cs typeface="Open Sans" panose="020B0606030504020204" pitchFamily="34" charset="0"/>
              </a:rPr>
              <a:t>二</a:t>
            </a:r>
            <a:r>
              <a:rPr lang="zh-CN" altLang="zh-CN" sz="3200" dirty="0">
                <a:solidFill>
                  <a:srgbClr val="003F43"/>
                </a:solidFill>
                <a:ea typeface="思源黑体 CN Bold" panose="020B0800000000000000" pitchFamily="34" charset="-122"/>
                <a:cs typeface="Open Sans" panose="020B0606030504020204" pitchFamily="34" charset="0"/>
              </a:rPr>
              <a:t>：</a:t>
            </a:r>
          </a:p>
        </p:txBody>
      </p:sp>
      <p:sp>
        <p:nvSpPr>
          <p:cNvPr id="23" name="文本框 22">
            <a:extLst>
              <a:ext uri="{FF2B5EF4-FFF2-40B4-BE49-F238E27FC236}">
                <a16:creationId xmlns:a16="http://schemas.microsoft.com/office/drawing/2014/main" id="{197C43B0-2BEB-E6F4-9AB4-1B18EAF5A536}"/>
              </a:ext>
            </a:extLst>
          </p:cNvPr>
          <p:cNvSpPr txBox="1"/>
          <p:nvPr/>
        </p:nvSpPr>
        <p:spPr>
          <a:xfrm>
            <a:off x="8723086" y="1643212"/>
            <a:ext cx="1103086" cy="4247317"/>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利用</a:t>
            </a:r>
            <a:r>
              <a:rPr lang="en-US" altLang="zh-CN" dirty="0">
                <a:solidFill>
                  <a:srgbClr val="003F43"/>
                </a:solidFill>
                <a:ea typeface="思源黑体 CN Bold" panose="020B0800000000000000" pitchFamily="34" charset="-122"/>
                <a:cs typeface="Open Sans" panose="020B0606030504020204" pitchFamily="34" charset="0"/>
              </a:rPr>
              <a:t>Arduino</a:t>
            </a:r>
            <a:r>
              <a:rPr lang="zh-CN" altLang="zh-CN" dirty="0">
                <a:solidFill>
                  <a:srgbClr val="003F43"/>
                </a:solidFill>
                <a:ea typeface="思源黑体 CN Bold" panose="020B0800000000000000" pitchFamily="34" charset="-122"/>
                <a:cs typeface="Open Sans" panose="020B0606030504020204" pitchFamily="34" charset="0"/>
              </a:rPr>
              <a:t>自带的硬串口的</a:t>
            </a:r>
            <a:r>
              <a:rPr lang="en-US" altLang="zh-CN" dirty="0">
                <a:solidFill>
                  <a:srgbClr val="003F43"/>
                </a:solidFill>
                <a:ea typeface="思源黑体 CN Bold" panose="020B0800000000000000" pitchFamily="34" charset="-122"/>
                <a:cs typeface="Open Sans" panose="020B0606030504020204" pitchFamily="34" charset="0"/>
              </a:rPr>
              <a:t>read</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write</a:t>
            </a:r>
            <a:r>
              <a:rPr lang="zh-CN" altLang="zh-CN" dirty="0">
                <a:solidFill>
                  <a:srgbClr val="003F43"/>
                </a:solidFill>
                <a:ea typeface="思源黑体 CN Bold" panose="020B0800000000000000" pitchFamily="34" charset="-122"/>
                <a:cs typeface="Open Sans" panose="020B0606030504020204" pitchFamily="34" charset="0"/>
              </a:rPr>
              <a:t>函数使用单</a:t>
            </a:r>
            <a:r>
              <a:rPr lang="en-US" altLang="zh-CN" dirty="0">
                <a:solidFill>
                  <a:srgbClr val="003F43"/>
                </a:solidFill>
                <a:ea typeface="思源黑体 CN Bold" panose="020B0800000000000000" pitchFamily="34" charset="-122"/>
                <a:cs typeface="Open Sans" panose="020B0606030504020204" pitchFamily="34" charset="0"/>
              </a:rPr>
              <a:t>TX</a:t>
            </a:r>
            <a:r>
              <a:rPr lang="zh-CN" altLang="zh-CN" dirty="0">
                <a:solidFill>
                  <a:srgbClr val="003F43"/>
                </a:solidFill>
                <a:ea typeface="思源黑体 CN Bold" panose="020B0800000000000000" pitchFamily="34" charset="-122"/>
                <a:cs typeface="Open Sans" panose="020B0606030504020204" pitchFamily="34" charset="0"/>
              </a:rPr>
              <a:t>串口在函数代码层面完成全双工到半双工的转变，来模拟</a:t>
            </a:r>
            <a:r>
              <a:rPr lang="en-US" altLang="zh-CN" dirty="0">
                <a:solidFill>
                  <a:srgbClr val="003F43"/>
                </a:solidFill>
                <a:ea typeface="思源黑体 CN Bold" panose="020B0800000000000000" pitchFamily="34" charset="-122"/>
                <a:cs typeface="Open Sans" panose="020B0606030504020204" pitchFamily="34" charset="0"/>
              </a:rPr>
              <a:t>TTL</a:t>
            </a:r>
            <a:r>
              <a:rPr lang="zh-CN" altLang="zh-CN" dirty="0">
                <a:solidFill>
                  <a:srgbClr val="003F43"/>
                </a:solidFill>
                <a:ea typeface="思源黑体 CN Bold" panose="020B0800000000000000" pitchFamily="34" charset="-122"/>
                <a:cs typeface="Open Sans" panose="020B0606030504020204" pitchFamily="34" charset="0"/>
              </a:rPr>
              <a:t>电平。</a:t>
            </a:r>
          </a:p>
        </p:txBody>
      </p:sp>
      <p:pic>
        <p:nvPicPr>
          <p:cNvPr id="24" name="图片 23">
            <a:extLst>
              <a:ext uri="{FF2B5EF4-FFF2-40B4-BE49-F238E27FC236}">
                <a16:creationId xmlns:a16="http://schemas.microsoft.com/office/drawing/2014/main" id="{A4C20050-D501-E655-90B0-5ED60255743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5073756" y="2056525"/>
            <a:ext cx="3649330" cy="3834003"/>
          </a:xfrm>
          <a:prstGeom prst="rect">
            <a:avLst/>
          </a:prstGeom>
          <a:noFill/>
          <a:ln>
            <a:noFill/>
          </a:ln>
        </p:spPr>
      </p:pic>
    </p:spTree>
    <p:extLst>
      <p:ext uri="{BB962C8B-B14F-4D97-AF65-F5344CB8AC3E}">
        <p14:creationId xmlns:p14="http://schemas.microsoft.com/office/powerpoint/2010/main" val="59651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6EA3CF9-4DB0-CA1C-7166-ABDC6F79AE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59561" y="1455994"/>
            <a:ext cx="3332692" cy="4438892"/>
          </a:xfrm>
          <a:prstGeom prst="rect">
            <a:avLst/>
          </a:prstGeom>
          <a:noFill/>
          <a:ln>
            <a:noFill/>
          </a:ln>
          <a:effectLst/>
        </p:spPr>
      </p:pic>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5401" y="4214191"/>
            <a:ext cx="2150660" cy="2363846"/>
          </a:xfrm>
          <a:prstGeom prst="rect">
            <a:avLst/>
          </a:prstGeom>
        </p:spPr>
      </p:pic>
      <p:sp>
        <p:nvSpPr>
          <p:cNvPr id="3" name="矩形 2"/>
          <p:cNvSpPr/>
          <p:nvPr/>
        </p:nvSpPr>
        <p:spPr>
          <a:xfrm>
            <a:off x="3306739" y="-205540"/>
            <a:ext cx="6598920" cy="2826543"/>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3.3</a:t>
            </a:r>
            <a:r>
              <a:rPr lang="zh-CN" altLang="zh-CN" sz="4800" dirty="0">
                <a:solidFill>
                  <a:srgbClr val="003F43"/>
                </a:solidFill>
                <a:ea typeface="思源黑体 CN Bold" panose="020B0800000000000000" pitchFamily="34" charset="-122"/>
                <a:cs typeface="Open Sans" panose="020B0606030504020204" pitchFamily="34" charset="0"/>
              </a:rPr>
              <a:t>控制方案</a:t>
            </a:r>
          </a:p>
          <a:p>
            <a:pPr marL="0" lvl="1" algn="just">
              <a:lnSpc>
                <a:spcPct val="173000"/>
              </a:lnSpc>
              <a:spcBef>
                <a:spcPts val="1300"/>
              </a:spcBef>
              <a:spcAft>
                <a:spcPts val="1300"/>
              </a:spcAft>
            </a:pP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13" name="文本框 12">
            <a:extLst>
              <a:ext uri="{FF2B5EF4-FFF2-40B4-BE49-F238E27FC236}">
                <a16:creationId xmlns:a16="http://schemas.microsoft.com/office/drawing/2014/main" id="{F4DAA97F-117A-06E9-5B5F-A9961552D39D}"/>
              </a:ext>
            </a:extLst>
          </p:cNvPr>
          <p:cNvSpPr txBox="1"/>
          <p:nvPr/>
        </p:nvSpPr>
        <p:spPr>
          <a:xfrm>
            <a:off x="150638" y="1134783"/>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控制方案</a:t>
            </a:r>
            <a:r>
              <a:rPr lang="zh-CN" altLang="en-US" sz="3200" dirty="0">
                <a:solidFill>
                  <a:srgbClr val="003F43"/>
                </a:solidFill>
                <a:ea typeface="思源黑体 CN Bold" panose="020B0800000000000000" pitchFamily="34" charset="-122"/>
                <a:cs typeface="Open Sans" panose="020B0606030504020204" pitchFamily="34" charset="0"/>
              </a:rPr>
              <a:t>三</a:t>
            </a:r>
            <a:r>
              <a:rPr lang="zh-CN" altLang="zh-CN" sz="3200" dirty="0">
                <a:solidFill>
                  <a:srgbClr val="003F43"/>
                </a:solidFill>
                <a:ea typeface="思源黑体 CN Bold" panose="020B0800000000000000" pitchFamily="34" charset="-122"/>
                <a:cs typeface="Open Sans" panose="020B0606030504020204" pitchFamily="34" charset="0"/>
              </a:rPr>
              <a:t>：树莓派</a:t>
            </a:r>
            <a:r>
              <a:rPr lang="en-US" altLang="zh-CN" sz="3200" dirty="0">
                <a:solidFill>
                  <a:srgbClr val="003F43"/>
                </a:solidFill>
                <a:ea typeface="思源黑体 CN Bold" panose="020B0800000000000000" pitchFamily="34" charset="-122"/>
                <a:cs typeface="Open Sans" panose="020B0606030504020204" pitchFamily="34" charset="0"/>
              </a:rPr>
              <a:t>+U2D2</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7" name="文本框 16">
            <a:extLst>
              <a:ext uri="{FF2B5EF4-FFF2-40B4-BE49-F238E27FC236}">
                <a16:creationId xmlns:a16="http://schemas.microsoft.com/office/drawing/2014/main" id="{54A56506-4831-77B0-D126-FFC7481F9F9C}"/>
              </a:ext>
            </a:extLst>
          </p:cNvPr>
          <p:cNvSpPr txBox="1"/>
          <p:nvPr/>
        </p:nvSpPr>
        <p:spPr>
          <a:xfrm>
            <a:off x="4044251" y="1869921"/>
            <a:ext cx="6103256" cy="954107"/>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在保证了传感器接口的前提下，相较于</a:t>
            </a:r>
            <a:r>
              <a:rPr lang="en-US" altLang="zh-CN" dirty="0">
                <a:solidFill>
                  <a:srgbClr val="003F43"/>
                </a:solidFill>
                <a:ea typeface="思源黑体 CN Bold" panose="020B0800000000000000" pitchFamily="34" charset="-122"/>
                <a:cs typeface="Open Sans" panose="020B0606030504020204" pitchFamily="34" charset="0"/>
              </a:rPr>
              <a:t>Arduino</a:t>
            </a:r>
            <a:r>
              <a:rPr lang="zh-CN" altLang="zh-CN" dirty="0">
                <a:solidFill>
                  <a:srgbClr val="003F43"/>
                </a:solidFill>
                <a:ea typeface="思源黑体 CN Bold" panose="020B0800000000000000" pitchFamily="34" charset="-122"/>
                <a:cs typeface="Open Sans" panose="020B0606030504020204" pitchFamily="34" charset="0"/>
              </a:rPr>
              <a:t>数据处理能力大大增加。</a:t>
            </a:r>
          </a:p>
          <a:p>
            <a:pPr algn="just"/>
            <a:r>
              <a:rPr lang="zh-CN" altLang="zh-CN" sz="2000" dirty="0">
                <a:solidFill>
                  <a:srgbClr val="003F43"/>
                </a:solidFill>
                <a:ea typeface="思源黑体 CN Bold" panose="020B0800000000000000" pitchFamily="34" charset="-122"/>
                <a:cs typeface="Open Sans" panose="020B0606030504020204" pitchFamily="34" charset="0"/>
              </a:rPr>
              <a:t>机电连线图：</a:t>
            </a:r>
          </a:p>
        </p:txBody>
      </p:sp>
      <p:pic>
        <p:nvPicPr>
          <p:cNvPr id="18" name="图片 17">
            <a:extLst>
              <a:ext uri="{FF2B5EF4-FFF2-40B4-BE49-F238E27FC236}">
                <a16:creationId xmlns:a16="http://schemas.microsoft.com/office/drawing/2014/main" id="{CC7E38DA-E416-B0D9-9BA0-D0799034600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4107233" y="2771366"/>
            <a:ext cx="5288435" cy="3662492"/>
          </a:xfrm>
          <a:prstGeom prst="rect">
            <a:avLst/>
          </a:prstGeom>
          <a:noFill/>
          <a:ln>
            <a:noFill/>
          </a:ln>
          <a:effectLst/>
        </p:spPr>
      </p:pic>
    </p:spTree>
    <p:extLst>
      <p:ext uri="{BB962C8B-B14F-4D97-AF65-F5344CB8AC3E}">
        <p14:creationId xmlns:p14="http://schemas.microsoft.com/office/powerpoint/2010/main" val="3001341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代码框架：</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2" name="图片 11" descr="无标题流程图">
            <a:extLst>
              <a:ext uri="{FF2B5EF4-FFF2-40B4-BE49-F238E27FC236}">
                <a16:creationId xmlns:a16="http://schemas.microsoft.com/office/drawing/2014/main" id="{1AE561AF-C05C-C72F-E3D9-A8650DD8FBF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518909" y="0"/>
            <a:ext cx="4674362" cy="6858001"/>
          </a:xfrm>
          <a:prstGeom prst="rect">
            <a:avLst/>
          </a:prstGeom>
          <a:noFill/>
          <a:ln>
            <a:noFill/>
          </a:ln>
        </p:spPr>
      </p:pic>
    </p:spTree>
    <p:extLst>
      <p:ext uri="{BB962C8B-B14F-4D97-AF65-F5344CB8AC3E}">
        <p14:creationId xmlns:p14="http://schemas.microsoft.com/office/powerpoint/2010/main" val="41751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1CBA1B-3CBE-97FC-993F-8D7759D93AB1}"/>
              </a:ext>
            </a:extLst>
          </p:cNvPr>
          <p:cNvPicPr>
            <a:picLocks noChangeAspect="1"/>
          </p:cNvPicPr>
          <p:nvPr/>
        </p:nvPicPr>
        <p:blipFill>
          <a:blip r:embed="rId2"/>
          <a:stretch>
            <a:fillRect/>
          </a:stretch>
        </p:blipFill>
        <p:spPr>
          <a:xfrm>
            <a:off x="7138301" y="1816162"/>
            <a:ext cx="3742322" cy="2631320"/>
          </a:xfrm>
          <a:prstGeom prst="rect">
            <a:avLst/>
          </a:prstGeom>
        </p:spPr>
      </p:pic>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5401" y="4214191"/>
            <a:ext cx="2150660" cy="2363846"/>
          </a:xfrm>
          <a:prstGeom prst="rect">
            <a:avLst/>
          </a:prstGeom>
        </p:spPr>
      </p:pic>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运动模式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3607BF12-2B69-AF78-43FF-A7DD3BF7E6D3}"/>
              </a:ext>
            </a:extLst>
          </p:cNvPr>
          <p:cNvSpPr txBox="1"/>
          <p:nvPr/>
        </p:nvSpPr>
        <p:spPr>
          <a:xfrm>
            <a:off x="863600" y="1195657"/>
            <a:ext cx="6096000" cy="923330"/>
          </a:xfrm>
          <a:prstGeom prst="rect">
            <a:avLst/>
          </a:prstGeom>
          <a:noFill/>
        </p:spPr>
        <p:txBody>
          <a:bodyPr wrap="square">
            <a:spAutoFit/>
          </a:bodyPr>
          <a:lstStyle/>
          <a:p>
            <a:pPr algn="just"/>
            <a:r>
              <a:rPr lang="en-US" altLang="zh-CN" dirty="0">
                <a:solidFill>
                  <a:srgbClr val="003F43"/>
                </a:solidFill>
                <a:ea typeface="思源黑体 CN Bold" panose="020B0800000000000000" pitchFamily="34" charset="-122"/>
                <a:cs typeface="Open Sans" panose="020B0606030504020204" pitchFamily="34" charset="0"/>
              </a:rPr>
              <a:t>1.</a:t>
            </a:r>
            <a:r>
              <a:rPr lang="zh-CN" altLang="zh-CN" dirty="0">
                <a:solidFill>
                  <a:srgbClr val="003F43"/>
                </a:solidFill>
                <a:ea typeface="思源黑体 CN Bold" panose="020B0800000000000000" pitchFamily="34" charset="-122"/>
                <a:cs typeface="Open Sans" panose="020B0606030504020204" pitchFamily="34" charset="0"/>
              </a:rPr>
              <a:t>程序代码知识给舵机一个指令，如果代码运行速度超过舵机的运行速度，会导致舵机运动不到位就执行下一个动作导致动作幅度小等问题，所以我们需要做位置检验。</a:t>
            </a:r>
          </a:p>
        </p:txBody>
      </p:sp>
      <p:sp>
        <p:nvSpPr>
          <p:cNvPr id="13" name="文本框 12">
            <a:extLst>
              <a:ext uri="{FF2B5EF4-FFF2-40B4-BE49-F238E27FC236}">
                <a16:creationId xmlns:a16="http://schemas.microsoft.com/office/drawing/2014/main" id="{E42FA3CD-2DCF-1327-9747-7C04B920CCF0}"/>
              </a:ext>
            </a:extLst>
          </p:cNvPr>
          <p:cNvSpPr txBox="1"/>
          <p:nvPr/>
        </p:nvSpPr>
        <p:spPr>
          <a:xfrm>
            <a:off x="863600" y="2478566"/>
            <a:ext cx="6096000" cy="3416320"/>
          </a:xfrm>
          <a:prstGeom prst="rect">
            <a:avLst/>
          </a:prstGeom>
          <a:noFill/>
        </p:spPr>
        <p:txBody>
          <a:bodyPr wrap="square">
            <a:spAutoFit/>
          </a:bodyPr>
          <a:lstStyle/>
          <a:p>
            <a:pPr algn="just"/>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如果需要更精细的控制我们可以设定</a:t>
            </a:r>
            <a:r>
              <a:rPr lang="en-US" altLang="zh-CN" dirty="0" err="1">
                <a:solidFill>
                  <a:srgbClr val="003F43"/>
                </a:solidFill>
                <a:ea typeface="思源黑体 CN Bold" panose="020B0800000000000000" pitchFamily="34" charset="-122"/>
                <a:cs typeface="Open Sans" panose="020B0606030504020204" pitchFamily="34" charset="0"/>
              </a:rPr>
              <a:t>pid</a:t>
            </a:r>
            <a:r>
              <a:rPr lang="zh-CN" altLang="zh-CN" dirty="0">
                <a:solidFill>
                  <a:srgbClr val="003F43"/>
                </a:solidFill>
                <a:ea typeface="思源黑体 CN Bold" panose="020B0800000000000000" pitchFamily="34" charset="-122"/>
                <a:cs typeface="Open Sans" panose="020B0606030504020204" pitchFamily="34" charset="0"/>
              </a:rPr>
              <a:t>位置控制（由于</a:t>
            </a:r>
            <a:r>
              <a:rPr lang="en-US" altLang="zh-CN" dirty="0" err="1">
                <a:solidFill>
                  <a:srgbClr val="003F43"/>
                </a:solidFill>
                <a:ea typeface="思源黑体 CN Bold" panose="020B0800000000000000" pitchFamily="34" charset="-122"/>
                <a:cs typeface="Open Sans" panose="020B0606030504020204" pitchFamily="34" charset="0"/>
              </a:rPr>
              <a:t>Dynamixel</a:t>
            </a:r>
            <a:r>
              <a:rPr lang="zh-CN" altLang="zh-CN" dirty="0">
                <a:solidFill>
                  <a:srgbClr val="003F43"/>
                </a:solidFill>
                <a:ea typeface="思源黑体 CN Bold" panose="020B0800000000000000" pitchFamily="34" charset="-122"/>
                <a:cs typeface="Open Sans" panose="020B0606030504020204" pitchFamily="34" charset="0"/>
              </a:rPr>
              <a:t>留给我们的外部接口很少我们只能做到伪的位置控制）因为我们不能直接影响舵机内部的电流控制，但我们改变舵机的力矩上限，在</a:t>
            </a:r>
            <a:r>
              <a:rPr lang="en-US" altLang="zh-CN" dirty="0">
                <a:solidFill>
                  <a:srgbClr val="003F43"/>
                </a:solidFill>
                <a:ea typeface="思源黑体 CN Bold" panose="020B0800000000000000" pitchFamily="34" charset="-122"/>
                <a:cs typeface="Open Sans" panose="020B0606030504020204" pitchFamily="34" charset="0"/>
              </a:rPr>
              <a:t>control table </a:t>
            </a:r>
            <a:r>
              <a:rPr lang="zh-CN" altLang="zh-CN" dirty="0">
                <a:solidFill>
                  <a:srgbClr val="003F43"/>
                </a:solidFill>
                <a:ea typeface="思源黑体 CN Bold" panose="020B0800000000000000" pitchFamily="34" charset="-122"/>
                <a:cs typeface="Open Sans" panose="020B0606030504020204" pitchFamily="34" charset="0"/>
              </a:rPr>
              <a:t>上有个参数</a:t>
            </a:r>
            <a:r>
              <a:rPr lang="en-US" altLang="zh-CN" dirty="0">
                <a:solidFill>
                  <a:srgbClr val="003F43"/>
                </a:solidFill>
                <a:ea typeface="思源黑体 CN Bold" panose="020B0800000000000000" pitchFamily="34" charset="-122"/>
                <a:cs typeface="Open Sans" panose="020B0606030504020204" pitchFamily="34" charset="0"/>
              </a:rPr>
              <a:t> Max torque</a:t>
            </a:r>
          </a:p>
          <a:p>
            <a:pPr algn="just"/>
            <a:endParaRPr lang="en-US" altLang="zh-CN" dirty="0">
              <a:solidFill>
                <a:srgbClr val="003F43"/>
              </a:solidFill>
              <a:ea typeface="思源黑体 CN Bold" panose="020B0800000000000000" pitchFamily="34" charset="-122"/>
              <a:cs typeface="Open Sans" panose="020B0606030504020204" pitchFamily="34" charset="0"/>
            </a:endParaRPr>
          </a:p>
          <a:p>
            <a:pPr algn="just"/>
            <a:r>
              <a:rPr lang="zh-CN" altLang="zh-CN" dirty="0">
                <a:solidFill>
                  <a:srgbClr val="003F43"/>
                </a:solidFill>
                <a:ea typeface="思源黑体 CN Bold" panose="020B0800000000000000" pitchFamily="34" charset="-122"/>
                <a:cs typeface="Open Sans" panose="020B0606030504020204" pitchFamily="34" charset="0"/>
              </a:rPr>
              <a:t>这个参数能保证单次调整不会超过的扭矩上限，我们虽然无法直接控制电流，但能通过扭矩上限间接设置电流，假设我们的功率最大的情况下扭矩上限合适，那么电流的设定值应该是和扭矩上限是一一对应的线性关系，这样的话可以改善过冲现象，做到精准调控。</a:t>
            </a:r>
          </a:p>
          <a:p>
            <a:pPr algn="just"/>
            <a:endParaRPr lang="zh-CN" altLang="zh-CN"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67436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zh-CN" sz="3200" dirty="0">
                <a:solidFill>
                  <a:srgbClr val="003F43"/>
                </a:solidFill>
                <a:ea typeface="思源黑体 CN Bold" panose="020B0800000000000000" pitchFamily="34" charset="-122"/>
                <a:cs typeface="Open Sans" panose="020B0606030504020204" pitchFamily="34" charset="0"/>
              </a:rPr>
              <a:t>运动模式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3" name="图片 2">
            <a:extLst>
              <a:ext uri="{FF2B5EF4-FFF2-40B4-BE49-F238E27FC236}">
                <a16:creationId xmlns:a16="http://schemas.microsoft.com/office/drawing/2014/main" id="{F369AEAE-71AC-D30B-2D65-6F5836B74661}"/>
              </a:ext>
            </a:extLst>
          </p:cNvPr>
          <p:cNvPicPr>
            <a:picLocks noChangeAspect="1"/>
          </p:cNvPicPr>
          <p:nvPr/>
        </p:nvPicPr>
        <p:blipFill>
          <a:blip r:embed="rId8"/>
          <a:stretch>
            <a:fillRect/>
          </a:stretch>
        </p:blipFill>
        <p:spPr>
          <a:xfrm>
            <a:off x="919250" y="1157384"/>
            <a:ext cx="3788216" cy="4933794"/>
          </a:xfrm>
          <a:prstGeom prst="rect">
            <a:avLst/>
          </a:prstGeom>
        </p:spPr>
      </p:pic>
      <p:pic>
        <p:nvPicPr>
          <p:cNvPr id="5" name="图片 4">
            <a:extLst>
              <a:ext uri="{FF2B5EF4-FFF2-40B4-BE49-F238E27FC236}">
                <a16:creationId xmlns:a16="http://schemas.microsoft.com/office/drawing/2014/main" id="{0EC9A67B-8B39-C839-C2B6-605E028A46C2}"/>
              </a:ext>
            </a:extLst>
          </p:cNvPr>
          <p:cNvPicPr>
            <a:picLocks noChangeAspect="1"/>
          </p:cNvPicPr>
          <p:nvPr/>
        </p:nvPicPr>
        <p:blipFill>
          <a:blip r:embed="rId9"/>
          <a:stretch>
            <a:fillRect/>
          </a:stretch>
        </p:blipFill>
        <p:spPr>
          <a:xfrm>
            <a:off x="4700392" y="1134339"/>
            <a:ext cx="3918560" cy="4934978"/>
          </a:xfrm>
          <a:prstGeom prst="rect">
            <a:avLst/>
          </a:prstGeom>
        </p:spPr>
      </p:pic>
    </p:spTree>
    <p:extLst>
      <p:ext uri="{BB962C8B-B14F-4D97-AF65-F5344CB8AC3E}">
        <p14:creationId xmlns:p14="http://schemas.microsoft.com/office/powerpoint/2010/main" val="346024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pic>
        <p:nvPicPr>
          <p:cNvPr id="22" name="图形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5401" y="4214191"/>
            <a:ext cx="2150660" cy="2363846"/>
          </a:xfrm>
          <a:prstGeom prst="rect">
            <a:avLst/>
          </a:prstGeom>
        </p:spPr>
      </p:pic>
      <p:sp>
        <p:nvSpPr>
          <p:cNvPr id="3" name="矩形 2"/>
          <p:cNvSpPr/>
          <p:nvPr/>
        </p:nvSpPr>
        <p:spPr>
          <a:xfrm>
            <a:off x="4247938" y="7898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0 </a:t>
            </a:r>
            <a:r>
              <a:rPr lang="zh-CN" altLang="en-US" sz="4800" dirty="0">
                <a:solidFill>
                  <a:srgbClr val="003F43"/>
                </a:solidFill>
                <a:ea typeface="思源黑体 CN Bold" panose="020B0800000000000000" pitchFamily="34" charset="-122"/>
                <a:cs typeface="Open Sans" panose="020B0606030504020204" pitchFamily="34" charset="0"/>
              </a:rPr>
              <a:t>展示大纲</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1666776" y="1776927"/>
            <a:ext cx="6096000" cy="3328925"/>
          </a:xfrm>
          <a:prstGeom prst="rect">
            <a:avLst/>
          </a:prstGeom>
          <a:noFill/>
        </p:spPr>
        <p:txBody>
          <a:bodyPr wrap="square">
            <a:spAutoFit/>
          </a:bodyPr>
          <a:lstStyle/>
          <a:p>
            <a:pPr marL="514350" indent="-514350" algn="just">
              <a:lnSpc>
                <a:spcPct val="150000"/>
              </a:lnSpc>
              <a:buFont typeface="+mj-lt"/>
              <a:buAutoNum type="arabicPeriod"/>
            </a:pPr>
            <a:r>
              <a:rPr lang="zh-CN" altLang="en-US" sz="3600" dirty="0">
                <a:solidFill>
                  <a:srgbClr val="003F43"/>
                </a:solidFill>
                <a:ea typeface="思源黑体 CN Bold" panose="020B0800000000000000" pitchFamily="34" charset="-122"/>
                <a:cs typeface="Open Sans" panose="020B0606030504020204" pitchFamily="34" charset="0"/>
              </a:rPr>
              <a:t>研究背景</a:t>
            </a:r>
          </a:p>
          <a:p>
            <a:pPr marL="514350" indent="-514350" algn="just">
              <a:lnSpc>
                <a:spcPct val="150000"/>
              </a:lnSpc>
              <a:buFont typeface="+mj-lt"/>
              <a:buAutoNum type="arabicPeriod"/>
            </a:pPr>
            <a:r>
              <a:rPr lang="zh-CN" altLang="en-US" sz="3600" dirty="0">
                <a:solidFill>
                  <a:srgbClr val="003F43"/>
                </a:solidFill>
                <a:ea typeface="思源黑体 CN Bold" panose="020B0800000000000000" pitchFamily="34" charset="-122"/>
                <a:cs typeface="Open Sans" panose="020B0606030504020204" pitchFamily="34" charset="0"/>
              </a:rPr>
              <a:t>数学建模</a:t>
            </a:r>
          </a:p>
          <a:p>
            <a:pPr marL="514350" indent="-514350" algn="just">
              <a:lnSpc>
                <a:spcPct val="150000"/>
              </a:lnSpc>
              <a:buFont typeface="+mj-lt"/>
              <a:buAutoNum type="arabicPeriod"/>
            </a:pPr>
            <a:r>
              <a:rPr lang="zh-CN" altLang="en-US" sz="3600" dirty="0">
                <a:solidFill>
                  <a:srgbClr val="003F43"/>
                </a:solidFill>
                <a:ea typeface="思源黑体 CN Bold" panose="020B0800000000000000" pitchFamily="34" charset="-122"/>
                <a:cs typeface="Open Sans" panose="020B0606030504020204" pitchFamily="34" charset="0"/>
              </a:rPr>
              <a:t>基础方案</a:t>
            </a:r>
          </a:p>
          <a:p>
            <a:pPr marL="514350" indent="-514350" algn="just">
              <a:lnSpc>
                <a:spcPct val="150000"/>
              </a:lnSpc>
              <a:buFont typeface="+mj-lt"/>
              <a:buAutoNum type="arabicPeriod"/>
            </a:pPr>
            <a:r>
              <a:rPr lang="zh-CN" altLang="en-US" sz="3600" dirty="0">
                <a:solidFill>
                  <a:srgbClr val="003F43"/>
                </a:solidFill>
                <a:ea typeface="思源黑体 CN Bold" panose="020B0800000000000000" pitchFamily="34" charset="-122"/>
                <a:cs typeface="Open Sans" panose="020B0606030504020204" pitchFamily="34" charset="0"/>
              </a:rPr>
              <a:t>实验结果</a:t>
            </a:r>
          </a:p>
        </p:txBody>
      </p:sp>
    </p:spTree>
    <p:extLst>
      <p:ext uri="{BB962C8B-B14F-4D97-AF65-F5344CB8AC3E}">
        <p14:creationId xmlns:p14="http://schemas.microsoft.com/office/powerpoint/2010/main" val="317838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sp>
        <p:nvSpPr>
          <p:cNvPr id="17" name="文本框 16">
            <a:extLst>
              <a:ext uri="{FF2B5EF4-FFF2-40B4-BE49-F238E27FC236}">
                <a16:creationId xmlns:a16="http://schemas.microsoft.com/office/drawing/2014/main" id="{49937D89-9490-C09E-386E-7C2C00FCC81B}"/>
              </a:ext>
            </a:extLst>
          </p:cNvPr>
          <p:cNvSpPr txBox="1"/>
          <p:nvPr/>
        </p:nvSpPr>
        <p:spPr>
          <a:xfrm>
            <a:off x="349945" y="1234603"/>
            <a:ext cx="2633661" cy="5078313"/>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我们使用的加速度计返回的数据为</a:t>
            </a:r>
            <a:r>
              <a:rPr lang="en-US" altLang="zh-CN" dirty="0">
                <a:solidFill>
                  <a:srgbClr val="003F43"/>
                </a:solidFill>
                <a:ea typeface="思源黑体 CN Bold" panose="020B0800000000000000" pitchFamily="34" charset="-122"/>
                <a:cs typeface="Open Sans" panose="020B0606030504020204" pitchFamily="34" charset="0"/>
              </a:rPr>
              <a:t>x</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y</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z</a:t>
            </a:r>
            <a:r>
              <a:rPr lang="zh-CN" altLang="zh-CN" dirty="0">
                <a:solidFill>
                  <a:srgbClr val="003F43"/>
                </a:solidFill>
                <a:ea typeface="思源黑体 CN Bold" panose="020B0800000000000000" pitchFamily="34" charset="-122"/>
                <a:cs typeface="Open Sans" panose="020B0606030504020204" pitchFamily="34" charset="0"/>
              </a:rPr>
              <a:t>三轴的线加速度，而这里的</a:t>
            </a:r>
            <a:r>
              <a:rPr lang="en-US" altLang="zh-CN" dirty="0">
                <a:solidFill>
                  <a:srgbClr val="003F43"/>
                </a:solidFill>
                <a:ea typeface="思源黑体 CN Bold" panose="020B0800000000000000" pitchFamily="34" charset="-122"/>
                <a:cs typeface="Open Sans" panose="020B0606030504020204" pitchFamily="34" charset="0"/>
              </a:rPr>
              <a:t>x</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y</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z</a:t>
            </a:r>
            <a:r>
              <a:rPr lang="zh-CN" altLang="zh-CN" dirty="0">
                <a:solidFill>
                  <a:srgbClr val="003F43"/>
                </a:solidFill>
                <a:ea typeface="思源黑体 CN Bold" panose="020B0800000000000000" pitchFamily="34" charset="-122"/>
                <a:cs typeface="Open Sans" panose="020B0606030504020204" pitchFamily="34" charset="0"/>
              </a:rPr>
              <a:t>轴并不是我们广义的</a:t>
            </a:r>
            <a:r>
              <a:rPr lang="en-US" altLang="zh-CN" dirty="0">
                <a:solidFill>
                  <a:srgbClr val="003F43"/>
                </a:solidFill>
                <a:ea typeface="思源黑体 CN Bold" panose="020B0800000000000000" pitchFamily="34" charset="-122"/>
                <a:cs typeface="Open Sans" panose="020B0606030504020204" pitchFamily="34" charset="0"/>
              </a:rPr>
              <a:t>roll</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pitch</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yaw</a:t>
            </a:r>
            <a:r>
              <a:rPr lang="zh-CN" altLang="zh-CN" dirty="0">
                <a:solidFill>
                  <a:srgbClr val="003F43"/>
                </a:solidFill>
                <a:ea typeface="思源黑体 CN Bold" panose="020B0800000000000000" pitchFamily="34" charset="-122"/>
                <a:cs typeface="Open Sans" panose="020B0606030504020204" pitchFamily="34" charset="0"/>
              </a:rPr>
              <a:t>轴，这三个轴是随着传感器的姿态实时旋转的。初始状态下，我们只受地心引力的印象，考虑到我们姿态传感器的安装位置不可能完全水平，三轴上会有初始角度，这就导致重力会在三个轴上产生加速的分量，由这三个分量，我们就可以得到初始的三轴旋转角。</a:t>
            </a:r>
          </a:p>
          <a:p>
            <a:pPr algn="just"/>
            <a:endParaRPr lang="zh-CN" altLang="zh-CN" dirty="0">
              <a:solidFill>
                <a:srgbClr val="003F43"/>
              </a:solidFill>
              <a:ea typeface="思源黑体 CN Bold" panose="020B0800000000000000" pitchFamily="34" charset="-122"/>
              <a:cs typeface="Open Sans" panose="020B0606030504020204" pitchFamily="34" charset="0"/>
            </a:endParaRPr>
          </a:p>
        </p:txBody>
      </p:sp>
      <p:pic>
        <p:nvPicPr>
          <p:cNvPr id="18" name="图片 17">
            <a:extLst>
              <a:ext uri="{FF2B5EF4-FFF2-40B4-BE49-F238E27FC236}">
                <a16:creationId xmlns:a16="http://schemas.microsoft.com/office/drawing/2014/main" id="{C8953FD2-0276-4B29-79E5-5A743CE58D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014105" y="438303"/>
            <a:ext cx="3317034" cy="2327274"/>
          </a:xfrm>
          <a:prstGeom prst="rect">
            <a:avLst/>
          </a:prstGeom>
          <a:noFill/>
          <a:ln>
            <a:noFill/>
          </a:ln>
        </p:spPr>
      </p:pic>
      <p:pic>
        <p:nvPicPr>
          <p:cNvPr id="26" name="图片 25">
            <a:extLst>
              <a:ext uri="{FF2B5EF4-FFF2-40B4-BE49-F238E27FC236}">
                <a16:creationId xmlns:a16="http://schemas.microsoft.com/office/drawing/2014/main" id="{FE8F202D-C30C-692F-BE53-4AA84C4E10AF}"/>
              </a:ext>
            </a:extLst>
          </p:cNvPr>
          <p:cNvPicPr>
            <a:picLocks noChangeAspect="1"/>
          </p:cNvPicPr>
          <p:nvPr/>
        </p:nvPicPr>
        <p:blipFill>
          <a:blip r:embed="rId7"/>
          <a:stretch>
            <a:fillRect/>
          </a:stretch>
        </p:blipFill>
        <p:spPr>
          <a:xfrm>
            <a:off x="3111782" y="2899883"/>
            <a:ext cx="2854444" cy="2073841"/>
          </a:xfrm>
          <a:prstGeom prst="rect">
            <a:avLst/>
          </a:prstGeom>
        </p:spPr>
      </p:pic>
      <p:pic>
        <p:nvPicPr>
          <p:cNvPr id="28" name="图片 27">
            <a:extLst>
              <a:ext uri="{FF2B5EF4-FFF2-40B4-BE49-F238E27FC236}">
                <a16:creationId xmlns:a16="http://schemas.microsoft.com/office/drawing/2014/main" id="{1EF33B19-9C3F-A8FE-8889-4D3CE1BCB71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6300172" y="2464132"/>
            <a:ext cx="2349746" cy="871502"/>
          </a:xfrm>
          <a:prstGeom prst="rect">
            <a:avLst/>
          </a:prstGeom>
          <a:noFill/>
          <a:ln>
            <a:noFill/>
          </a:ln>
        </p:spPr>
      </p:pic>
      <p:pic>
        <p:nvPicPr>
          <p:cNvPr id="33" name="图片 32">
            <a:extLst>
              <a:ext uri="{FF2B5EF4-FFF2-40B4-BE49-F238E27FC236}">
                <a16:creationId xmlns:a16="http://schemas.microsoft.com/office/drawing/2014/main" id="{F4449BF5-2021-A3C1-76F2-1BC1D7CDF79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6523452" y="652961"/>
            <a:ext cx="2095500" cy="742950"/>
          </a:xfrm>
          <a:prstGeom prst="rect">
            <a:avLst/>
          </a:prstGeom>
          <a:noFill/>
          <a:ln>
            <a:noFill/>
          </a:ln>
        </p:spPr>
      </p:pic>
      <p:pic>
        <p:nvPicPr>
          <p:cNvPr id="34" name="图片 33">
            <a:extLst>
              <a:ext uri="{FF2B5EF4-FFF2-40B4-BE49-F238E27FC236}">
                <a16:creationId xmlns:a16="http://schemas.microsoft.com/office/drawing/2014/main" id="{77187EC8-E236-7EA5-C446-6B495DF7E1A6}"/>
              </a:ext>
            </a:extLst>
          </p:cNvPr>
          <p:cNvPicPr>
            <a:picLocks noChangeAspect="1"/>
          </p:cNvPicPr>
          <p:nvPr/>
        </p:nvPicPr>
        <p:blipFill>
          <a:blip r:embed="rId10">
            <a:extLst>
              <a:ext uri="{28A0092B-C50C-407E-A947-70E740481C1C}">
                <a14:useLocalDpi xmlns:a14="http://schemas.microsoft.com/office/drawing/2010/main" val="0"/>
              </a:ext>
            </a:extLst>
          </a:blip>
          <a:srcRect l="2577"/>
          <a:stretch>
            <a:fillRect/>
          </a:stretch>
        </p:blipFill>
        <p:spPr>
          <a:xfrm>
            <a:off x="6427295" y="1568206"/>
            <a:ext cx="2095500" cy="731762"/>
          </a:xfrm>
          <a:prstGeom prst="rect">
            <a:avLst/>
          </a:prstGeom>
          <a:noFill/>
          <a:ln>
            <a:noFill/>
          </a:ln>
          <a:effectLst/>
        </p:spPr>
      </p:pic>
      <p:pic>
        <p:nvPicPr>
          <p:cNvPr id="35" name="图片 34">
            <a:extLst>
              <a:ext uri="{FF2B5EF4-FFF2-40B4-BE49-F238E27FC236}">
                <a16:creationId xmlns:a16="http://schemas.microsoft.com/office/drawing/2014/main" id="{B2ACB966-A297-428B-B830-CA182673ADA0}"/>
              </a:ext>
            </a:extLst>
          </p:cNvPr>
          <p:cNvPicPr>
            <a:picLocks noChangeAspect="1"/>
          </p:cNvPicPr>
          <p:nvPr/>
        </p:nvPicPr>
        <p:blipFill>
          <a:blip r:embed="rId10">
            <a:extLst>
              <a:ext uri="{28A0092B-C50C-407E-A947-70E740481C1C}">
                <a14:useLocalDpi xmlns:a14="http://schemas.microsoft.com/office/drawing/2010/main" val="0"/>
              </a:ext>
            </a:extLst>
          </a:blip>
          <a:srcRect l="2577"/>
          <a:stretch>
            <a:fillRect/>
          </a:stretch>
        </p:blipFill>
        <p:spPr>
          <a:xfrm>
            <a:off x="6205574" y="3368189"/>
            <a:ext cx="2495665" cy="871502"/>
          </a:xfrm>
          <a:prstGeom prst="rect">
            <a:avLst/>
          </a:prstGeom>
          <a:noFill/>
          <a:ln>
            <a:noFill/>
          </a:ln>
          <a:effectLst/>
        </p:spPr>
      </p:pic>
      <p:pic>
        <p:nvPicPr>
          <p:cNvPr id="36" name="图片 35">
            <a:extLst>
              <a:ext uri="{FF2B5EF4-FFF2-40B4-BE49-F238E27FC236}">
                <a16:creationId xmlns:a16="http://schemas.microsoft.com/office/drawing/2014/main" id="{E52B752F-74F0-DE28-FE32-D984067744C5}"/>
              </a:ext>
            </a:extLst>
          </p:cNvPr>
          <p:cNvPicPr>
            <a:picLocks noChangeAspect="1"/>
          </p:cNvPicPr>
          <p:nvPr/>
        </p:nvPicPr>
        <p:blipFill>
          <a:blip r:embed="rId11">
            <a:extLst>
              <a:ext uri="{28A0092B-C50C-407E-A947-70E740481C1C}">
                <a14:useLocalDpi xmlns:a14="http://schemas.microsoft.com/office/drawing/2010/main" val="0"/>
              </a:ext>
            </a:extLst>
          </a:blip>
          <a:srcRect b="7143"/>
          <a:stretch>
            <a:fillRect/>
          </a:stretch>
        </p:blipFill>
        <p:spPr>
          <a:xfrm>
            <a:off x="8950070" y="1230465"/>
            <a:ext cx="2124075" cy="742950"/>
          </a:xfrm>
          <a:prstGeom prst="rect">
            <a:avLst/>
          </a:prstGeom>
          <a:noFill/>
          <a:ln>
            <a:noFill/>
          </a:ln>
          <a:effectLst/>
        </p:spPr>
      </p:pic>
      <p:pic>
        <p:nvPicPr>
          <p:cNvPr id="37" name="图片 36">
            <a:extLst>
              <a:ext uri="{FF2B5EF4-FFF2-40B4-BE49-F238E27FC236}">
                <a16:creationId xmlns:a16="http://schemas.microsoft.com/office/drawing/2014/main" id="{060F899E-1444-F4DE-7152-9BFFA082852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11111550" y="1292128"/>
            <a:ext cx="1019175" cy="695325"/>
          </a:xfrm>
          <a:prstGeom prst="rect">
            <a:avLst/>
          </a:prstGeom>
          <a:noFill/>
          <a:ln>
            <a:noFill/>
          </a:ln>
        </p:spPr>
      </p:pic>
      <p:pic>
        <p:nvPicPr>
          <p:cNvPr id="38" name="图片 37">
            <a:extLst>
              <a:ext uri="{FF2B5EF4-FFF2-40B4-BE49-F238E27FC236}">
                <a16:creationId xmlns:a16="http://schemas.microsoft.com/office/drawing/2014/main" id="{2D1C96E9-6B17-D9DB-39E4-8013E70FAF4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9083420" y="2172718"/>
            <a:ext cx="1990725" cy="781050"/>
          </a:xfrm>
          <a:prstGeom prst="rect">
            <a:avLst/>
          </a:prstGeom>
          <a:noFill/>
          <a:ln>
            <a:noFill/>
          </a:ln>
        </p:spPr>
      </p:pic>
      <p:pic>
        <p:nvPicPr>
          <p:cNvPr id="39" name="图片 38">
            <a:extLst>
              <a:ext uri="{FF2B5EF4-FFF2-40B4-BE49-F238E27FC236}">
                <a16:creationId xmlns:a16="http://schemas.microsoft.com/office/drawing/2014/main" id="{E43EC168-6AF5-9B9D-AE8C-21D5EB1CB54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11074145" y="2172718"/>
            <a:ext cx="1028700" cy="704850"/>
          </a:xfrm>
          <a:prstGeom prst="rect">
            <a:avLst/>
          </a:prstGeom>
          <a:noFill/>
          <a:ln>
            <a:noFill/>
          </a:ln>
        </p:spPr>
      </p:pic>
      <p:pic>
        <p:nvPicPr>
          <p:cNvPr id="40" name="图片 39">
            <a:extLst>
              <a:ext uri="{FF2B5EF4-FFF2-40B4-BE49-F238E27FC236}">
                <a16:creationId xmlns:a16="http://schemas.microsoft.com/office/drawing/2014/main" id="{FBBEAAA7-9345-6391-5B18-3D31AF59A41C}"/>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a:xfrm>
            <a:off x="9102469" y="3011759"/>
            <a:ext cx="1952625" cy="762000"/>
          </a:xfrm>
          <a:prstGeom prst="rect">
            <a:avLst/>
          </a:prstGeom>
          <a:noFill/>
          <a:ln>
            <a:noFill/>
          </a:ln>
        </p:spPr>
      </p:pic>
      <p:pic>
        <p:nvPicPr>
          <p:cNvPr id="41" name="图片 40">
            <a:extLst>
              <a:ext uri="{FF2B5EF4-FFF2-40B4-BE49-F238E27FC236}">
                <a16:creationId xmlns:a16="http://schemas.microsoft.com/office/drawing/2014/main" id="{ECD116DE-4ABD-1A26-A914-BAFC2D2320F4}"/>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9188194" y="3831750"/>
            <a:ext cx="1866900" cy="790575"/>
          </a:xfrm>
          <a:prstGeom prst="rect">
            <a:avLst/>
          </a:prstGeom>
          <a:noFill/>
          <a:ln>
            <a:noFill/>
          </a:ln>
        </p:spPr>
      </p:pic>
      <p:sp>
        <p:nvSpPr>
          <p:cNvPr id="43" name="文本框 42">
            <a:extLst>
              <a:ext uri="{FF2B5EF4-FFF2-40B4-BE49-F238E27FC236}">
                <a16:creationId xmlns:a16="http://schemas.microsoft.com/office/drawing/2014/main" id="{9738DA53-149B-92D7-FAD5-F80D4A7D3826}"/>
              </a:ext>
            </a:extLst>
          </p:cNvPr>
          <p:cNvSpPr txBox="1"/>
          <p:nvPr/>
        </p:nvSpPr>
        <p:spPr>
          <a:xfrm>
            <a:off x="5474795" y="4745559"/>
            <a:ext cx="6096000" cy="1477328"/>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分析上述结果，我们可以直接排除</a:t>
            </a:r>
            <a:r>
              <a:rPr lang="en-US" altLang="zh-CN" dirty="0">
                <a:solidFill>
                  <a:srgbClr val="003F43"/>
                </a:solidFill>
                <a:ea typeface="思源黑体 CN Bold" panose="020B0800000000000000" pitchFamily="34" charset="-122"/>
                <a:cs typeface="Open Sans" panose="020B0606030504020204" pitchFamily="34" charset="0"/>
              </a:rPr>
              <a:t>4</a:t>
            </a:r>
            <a:r>
              <a:rPr lang="zh-CN" altLang="zh-CN" dirty="0">
                <a:solidFill>
                  <a:srgbClr val="003F43"/>
                </a:solidFill>
                <a:ea typeface="思源黑体 CN Bold" panose="020B0800000000000000" pitchFamily="34" charset="-122"/>
                <a:cs typeface="Open Sans" panose="020B0606030504020204" pitchFamily="34" charset="0"/>
              </a:rPr>
              <a:t>种结果，形如后四种重力的分量是由三个角度决定，这就说明每个对应的一组三个值会得到一个确定的重力分量向量。而实际情况下，重力加速度分量满足一个等式向量模长为</a:t>
            </a:r>
            <a:r>
              <a:rPr lang="en-US" altLang="zh-CN" dirty="0">
                <a:solidFill>
                  <a:srgbClr val="003F43"/>
                </a:solidFill>
                <a:ea typeface="思源黑体 CN Bold" panose="020B0800000000000000" pitchFamily="34" charset="-122"/>
                <a:cs typeface="Open Sans" panose="020B0606030504020204" pitchFamily="34" charset="0"/>
              </a:rPr>
              <a:t>1g</a:t>
            </a:r>
            <a:r>
              <a:rPr lang="zh-CN" altLang="zh-CN" dirty="0">
                <a:solidFill>
                  <a:srgbClr val="003F43"/>
                </a:solidFill>
                <a:ea typeface="思源黑体 CN Bold" panose="020B0800000000000000" pitchFamily="34" charset="-122"/>
                <a:cs typeface="Open Sans" panose="020B0606030504020204" pitchFamily="34" charset="0"/>
              </a:rPr>
              <a:t>，这就导致这个角度向量其实只有</a:t>
            </a:r>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个自由度，而后四者其实有三个自由度</a:t>
            </a:r>
            <a:endParaRPr lang="zh-CN" altLang="en-US"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035344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03DF63E-3CCD-E6B0-D0CF-356C84DF27EE}"/>
              </a:ext>
            </a:extLst>
          </p:cNvPr>
          <p:cNvPicPr>
            <a:picLocks noChangeAspect="1"/>
          </p:cNvPicPr>
          <p:nvPr/>
        </p:nvPicPr>
        <p:blipFill>
          <a:blip r:embed="rId2"/>
          <a:stretch>
            <a:fillRect/>
          </a:stretch>
        </p:blipFill>
        <p:spPr>
          <a:xfrm>
            <a:off x="7900659" y="1943712"/>
            <a:ext cx="4417600" cy="4286708"/>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495" y="5791709"/>
            <a:ext cx="1153281" cy="786328"/>
          </a:xfrm>
          <a:prstGeom prst="rect">
            <a:avLst/>
          </a:prstGeom>
        </p:spPr>
      </p:pic>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952" y="469432"/>
            <a:ext cx="3057110" cy="561730"/>
          </a:xfrm>
          <a:prstGeom prst="rect">
            <a:avLst/>
          </a:prstGeom>
        </p:spPr>
      </p:pic>
      <p:pic>
        <p:nvPicPr>
          <p:cNvPr id="21" name="图片 20">
            <a:extLst>
              <a:ext uri="{FF2B5EF4-FFF2-40B4-BE49-F238E27FC236}">
                <a16:creationId xmlns:a16="http://schemas.microsoft.com/office/drawing/2014/main" id="{79FEA70F-919B-97B0-6D44-B031CC4F208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513495" y="1157384"/>
            <a:ext cx="3687455" cy="786328"/>
          </a:xfrm>
          <a:prstGeom prst="rect">
            <a:avLst/>
          </a:prstGeom>
          <a:noFill/>
          <a:ln>
            <a:noFill/>
          </a:ln>
          <a:effectLst/>
        </p:spPr>
      </p:pic>
      <p:pic>
        <p:nvPicPr>
          <p:cNvPr id="22" name="图片 21">
            <a:extLst>
              <a:ext uri="{FF2B5EF4-FFF2-40B4-BE49-F238E27FC236}">
                <a16:creationId xmlns:a16="http://schemas.microsoft.com/office/drawing/2014/main" id="{0B4533CE-37EA-67EF-4A82-047E11C25FF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762424" y="2089222"/>
            <a:ext cx="3250776" cy="1009552"/>
          </a:xfrm>
          <a:prstGeom prst="rect">
            <a:avLst/>
          </a:prstGeom>
          <a:noFill/>
          <a:ln>
            <a:noFill/>
          </a:ln>
          <a:effectLst/>
        </p:spPr>
      </p:pic>
      <p:pic>
        <p:nvPicPr>
          <p:cNvPr id="23" name="图片 22">
            <a:extLst>
              <a:ext uri="{FF2B5EF4-FFF2-40B4-BE49-F238E27FC236}">
                <a16:creationId xmlns:a16="http://schemas.microsoft.com/office/drawing/2014/main" id="{1D9EAF65-9758-B306-4D2C-FF76FEAD9FC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508254" y="3214163"/>
            <a:ext cx="3692696" cy="786327"/>
          </a:xfrm>
          <a:prstGeom prst="rect">
            <a:avLst/>
          </a:prstGeom>
          <a:noFill/>
          <a:ln>
            <a:noFill/>
          </a:ln>
        </p:spPr>
      </p:pic>
      <p:pic>
        <p:nvPicPr>
          <p:cNvPr id="24" name="图片 23">
            <a:extLst>
              <a:ext uri="{FF2B5EF4-FFF2-40B4-BE49-F238E27FC236}">
                <a16:creationId xmlns:a16="http://schemas.microsoft.com/office/drawing/2014/main" id="{D4F887AD-CAD2-AE17-C98E-3625D394578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400848" y="4190041"/>
            <a:ext cx="1796057" cy="1080900"/>
          </a:xfrm>
          <a:prstGeom prst="rect">
            <a:avLst/>
          </a:prstGeom>
          <a:noFill/>
          <a:ln>
            <a:noFill/>
          </a:ln>
        </p:spPr>
      </p:pic>
      <p:sp>
        <p:nvSpPr>
          <p:cNvPr id="27" name="文本框 26">
            <a:extLst>
              <a:ext uri="{FF2B5EF4-FFF2-40B4-BE49-F238E27FC236}">
                <a16:creationId xmlns:a16="http://schemas.microsoft.com/office/drawing/2014/main" id="{621148CB-B2FB-67E8-3177-7CBC298785F5}"/>
              </a:ext>
            </a:extLst>
          </p:cNvPr>
          <p:cNvSpPr txBox="1"/>
          <p:nvPr/>
        </p:nvSpPr>
        <p:spPr>
          <a:xfrm>
            <a:off x="4453467" y="1235913"/>
            <a:ext cx="6096000" cy="646331"/>
          </a:xfrm>
          <a:prstGeom prst="rect">
            <a:avLst/>
          </a:prstGeom>
          <a:noFill/>
        </p:spPr>
        <p:txBody>
          <a:bodyPr wrap="square">
            <a:spAutoFit/>
          </a:bodyPr>
          <a:lstStyle/>
          <a:p>
            <a:pPr algn="l"/>
            <a:r>
              <a:rPr lang="zh-CN" altLang="zh-CN" dirty="0">
                <a:solidFill>
                  <a:srgbClr val="003F43"/>
                </a:solidFill>
                <a:ea typeface="思源黑体 CN Bold" panose="020B0800000000000000" pitchFamily="34" charset="-122"/>
                <a:cs typeface="Open Sans" panose="020B0606030504020204" pitchFamily="34" charset="0"/>
              </a:rPr>
              <a:t>虽然确定了具体</a:t>
            </a:r>
            <a:r>
              <a:rPr lang="en-US" altLang="zh-CN" dirty="0">
                <a:solidFill>
                  <a:srgbClr val="003F43"/>
                </a:solidFill>
                <a:ea typeface="思源黑体 CN Bold" panose="020B0800000000000000" pitchFamily="34" charset="-122"/>
                <a:cs typeface="Open Sans" panose="020B0606030504020204" pitchFamily="34" charset="0"/>
              </a:rPr>
              <a:t>θ</a:t>
            </a:r>
            <a:r>
              <a:rPr lang="zh-CN" altLang="zh-CN" dirty="0">
                <a:solidFill>
                  <a:srgbClr val="003F43"/>
                </a:solidFill>
                <a:ea typeface="思源黑体 CN Bold" panose="020B0800000000000000" pitchFamily="34" charset="-122"/>
                <a:cs typeface="Open Sans" panose="020B0606030504020204" pitchFamily="34" charset="0"/>
              </a:rPr>
              <a:t>和φ的反三角函数，但我们仍需要对他们进行角度限制，以防出现</a:t>
            </a:r>
          </a:p>
        </p:txBody>
      </p:sp>
      <p:pic>
        <p:nvPicPr>
          <p:cNvPr id="29" name="图片 28">
            <a:extLst>
              <a:ext uri="{FF2B5EF4-FFF2-40B4-BE49-F238E27FC236}">
                <a16:creationId xmlns:a16="http://schemas.microsoft.com/office/drawing/2014/main" id="{46A930B2-0870-E618-A644-3306732A0D7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4583581" y="1943712"/>
            <a:ext cx="3407471" cy="1220787"/>
          </a:xfrm>
          <a:prstGeom prst="rect">
            <a:avLst/>
          </a:prstGeom>
          <a:noFill/>
          <a:ln>
            <a:noFill/>
          </a:ln>
        </p:spPr>
      </p:pic>
      <p:sp>
        <p:nvSpPr>
          <p:cNvPr id="30" name="文本框 29">
            <a:extLst>
              <a:ext uri="{FF2B5EF4-FFF2-40B4-BE49-F238E27FC236}">
                <a16:creationId xmlns:a16="http://schemas.microsoft.com/office/drawing/2014/main" id="{5B775FD0-13F1-4C97-8860-00594D58DAC4}"/>
              </a:ext>
            </a:extLst>
          </p:cNvPr>
          <p:cNvSpPr txBox="1"/>
          <p:nvPr/>
        </p:nvSpPr>
        <p:spPr>
          <a:xfrm>
            <a:off x="4458962" y="3225967"/>
            <a:ext cx="2636105" cy="3416320"/>
          </a:xfrm>
          <a:prstGeom prst="rect">
            <a:avLst/>
          </a:prstGeom>
          <a:noFill/>
        </p:spPr>
        <p:txBody>
          <a:bodyPr wrap="square">
            <a:spAutoFit/>
          </a:bodyPr>
          <a:lstStyle/>
          <a:p>
            <a:pPr algn="l"/>
            <a:r>
              <a:rPr lang="zh-CN" altLang="zh-CN" dirty="0">
                <a:solidFill>
                  <a:srgbClr val="003F43"/>
                </a:solidFill>
                <a:ea typeface="思源黑体 CN Bold" panose="020B0800000000000000" pitchFamily="34" charset="-122"/>
                <a:cs typeface="Open Sans" panose="020B0606030504020204" pitchFamily="34" charset="0"/>
              </a:rPr>
              <a:t>解决方案是限制</a:t>
            </a:r>
            <a:r>
              <a:rPr lang="en-US" altLang="zh-CN" dirty="0">
                <a:solidFill>
                  <a:srgbClr val="003F43"/>
                </a:solidFill>
                <a:ea typeface="思源黑体 CN Bold" panose="020B0800000000000000" pitchFamily="34" charset="-122"/>
                <a:cs typeface="Open Sans" panose="020B0606030504020204" pitchFamily="34" charset="0"/>
              </a:rPr>
              <a:t>roll</a:t>
            </a:r>
            <a:r>
              <a:rPr lang="zh-CN" altLang="zh-CN" dirty="0">
                <a:solidFill>
                  <a:srgbClr val="003F43"/>
                </a:solidFill>
                <a:ea typeface="思源黑体 CN Bold" panose="020B0800000000000000" pitchFamily="34" charset="-122"/>
                <a:cs typeface="Open Sans" panose="020B0606030504020204" pitchFamily="34" charset="0"/>
              </a:rPr>
              <a:t>或</a:t>
            </a:r>
            <a:r>
              <a:rPr lang="en-US" altLang="zh-CN" dirty="0">
                <a:solidFill>
                  <a:srgbClr val="003F43"/>
                </a:solidFill>
                <a:ea typeface="思源黑体 CN Bold" panose="020B0800000000000000" pitchFamily="34" charset="-122"/>
                <a:cs typeface="Open Sans" panose="020B0606030504020204" pitchFamily="34" charset="0"/>
              </a:rPr>
              <a:t>pitch</a:t>
            </a:r>
            <a:r>
              <a:rPr lang="zh-CN" altLang="zh-CN" dirty="0">
                <a:solidFill>
                  <a:srgbClr val="003F43"/>
                </a:solidFill>
                <a:ea typeface="思源黑体 CN Bold" panose="020B0800000000000000" pitchFamily="34" charset="-122"/>
                <a:cs typeface="Open Sans" panose="020B0606030504020204" pitchFamily="34" charset="0"/>
              </a:rPr>
              <a:t>（但不是两者都位于</a:t>
            </a:r>
            <a:r>
              <a:rPr lang="en-US" altLang="zh-CN" dirty="0">
                <a:solidFill>
                  <a:srgbClr val="003F43"/>
                </a:solidFill>
                <a:ea typeface="思源黑体 CN Bold" panose="020B0800000000000000" pitchFamily="34" charset="-122"/>
                <a:cs typeface="Open Sans" panose="020B0606030504020204" pitchFamily="34" charset="0"/>
              </a:rPr>
              <a:t>-90°</a:t>
            </a:r>
            <a:r>
              <a:rPr lang="zh-CN" altLang="zh-CN" dirty="0">
                <a:solidFill>
                  <a:srgbClr val="003F43"/>
                </a:solidFill>
                <a:ea typeface="思源黑体 CN Bold" panose="020B0800000000000000" pitchFamily="34" charset="-122"/>
                <a:cs typeface="Open Sans" panose="020B0606030504020204" pitchFamily="34" charset="0"/>
              </a:rPr>
              <a:t>和</a:t>
            </a:r>
            <a:r>
              <a:rPr lang="en-US" altLang="zh-CN" dirty="0">
                <a:solidFill>
                  <a:srgbClr val="003F43"/>
                </a:solidFill>
                <a:ea typeface="思源黑体 CN Bold" panose="020B0800000000000000" pitchFamily="34" charset="-122"/>
                <a:cs typeface="Open Sans" panose="020B0606030504020204" pitchFamily="34" charset="0"/>
              </a:rPr>
              <a:t> +90°</a:t>
            </a:r>
            <a:r>
              <a:rPr lang="zh-CN" altLang="zh-CN" dirty="0">
                <a:solidFill>
                  <a:srgbClr val="003F43"/>
                </a:solidFill>
                <a:ea typeface="思源黑体 CN Bold" panose="020B0800000000000000" pitchFamily="34" charset="-122"/>
                <a:cs typeface="Open Sans" panose="020B0606030504020204" pitchFamily="34" charset="0"/>
              </a:rPr>
              <a:t>之间，这样会大幅限制姿态）。航空航天序列中使用的惯例是，</a:t>
            </a:r>
            <a:r>
              <a:rPr lang="en-US" altLang="zh-CN" dirty="0">
                <a:solidFill>
                  <a:srgbClr val="003F43"/>
                </a:solidFill>
                <a:ea typeface="思源黑体 CN Bold" panose="020B0800000000000000" pitchFamily="34" charset="-122"/>
                <a:cs typeface="Open Sans" panose="020B0606030504020204" pitchFamily="34" charset="0"/>
              </a:rPr>
              <a:t>roll</a:t>
            </a:r>
            <a:r>
              <a:rPr lang="zh-CN" altLang="zh-CN" dirty="0">
                <a:solidFill>
                  <a:srgbClr val="003F43"/>
                </a:solidFill>
                <a:ea typeface="思源黑体 CN Bold" panose="020B0800000000000000" pitchFamily="34" charset="-122"/>
                <a:cs typeface="Open Sans" panose="020B0606030504020204" pitchFamily="34" charset="0"/>
              </a:rPr>
              <a:t>角可以在</a:t>
            </a:r>
            <a:r>
              <a:rPr lang="en-US" altLang="zh-CN" dirty="0">
                <a:solidFill>
                  <a:srgbClr val="003F43"/>
                </a:solidFill>
                <a:ea typeface="思源黑体 CN Bold" panose="020B0800000000000000" pitchFamily="34" charset="-122"/>
                <a:cs typeface="Open Sans" panose="020B0606030504020204" pitchFamily="34" charset="0"/>
              </a:rPr>
              <a:t>-180°</a:t>
            </a:r>
            <a:r>
              <a:rPr lang="zh-CN" altLang="zh-CN" dirty="0">
                <a:solidFill>
                  <a:srgbClr val="003F43"/>
                </a:solidFill>
                <a:ea typeface="思源黑体 CN Bold" panose="020B0800000000000000" pitchFamily="34" charset="-122"/>
                <a:cs typeface="Open Sans" panose="020B0606030504020204" pitchFamily="34" charset="0"/>
              </a:rPr>
              <a:t>至</a:t>
            </a:r>
            <a:r>
              <a:rPr lang="en-US" altLang="zh-CN" dirty="0">
                <a:solidFill>
                  <a:srgbClr val="003F43"/>
                </a:solidFill>
                <a:ea typeface="思源黑体 CN Bold" panose="020B0800000000000000" pitchFamily="34" charset="-122"/>
                <a:cs typeface="Open Sans" panose="020B0606030504020204" pitchFamily="34" charset="0"/>
              </a:rPr>
              <a:t> +180°</a:t>
            </a:r>
            <a:r>
              <a:rPr lang="zh-CN" altLang="zh-CN" dirty="0">
                <a:solidFill>
                  <a:srgbClr val="003F43"/>
                </a:solidFill>
                <a:ea typeface="思源黑体 CN Bold" panose="020B0800000000000000" pitchFamily="34" charset="-122"/>
                <a:cs typeface="Open Sans" panose="020B0606030504020204" pitchFamily="34" charset="0"/>
              </a:rPr>
              <a:t>之间范围，但</a:t>
            </a:r>
            <a:r>
              <a:rPr lang="en-US" altLang="zh-CN" dirty="0">
                <a:solidFill>
                  <a:srgbClr val="003F43"/>
                </a:solidFill>
                <a:ea typeface="思源黑体 CN Bold" panose="020B0800000000000000" pitchFamily="34" charset="-122"/>
                <a:cs typeface="Open Sans" panose="020B0606030504020204" pitchFamily="34" charset="0"/>
              </a:rPr>
              <a:t>pitch</a:t>
            </a:r>
            <a:r>
              <a:rPr lang="zh-CN" altLang="zh-CN" dirty="0">
                <a:solidFill>
                  <a:srgbClr val="003F43"/>
                </a:solidFill>
                <a:ea typeface="思源黑体 CN Bold" panose="020B0800000000000000" pitchFamily="34" charset="-122"/>
                <a:cs typeface="Open Sans" panose="020B0606030504020204" pitchFamily="34" charset="0"/>
              </a:rPr>
              <a:t>角限于</a:t>
            </a:r>
            <a:r>
              <a:rPr lang="en-US" altLang="zh-CN" dirty="0">
                <a:solidFill>
                  <a:srgbClr val="003F43"/>
                </a:solidFill>
                <a:ea typeface="思源黑体 CN Bold" panose="020B0800000000000000" pitchFamily="34" charset="-122"/>
                <a:cs typeface="Open Sans" panose="020B0606030504020204" pitchFamily="34" charset="0"/>
              </a:rPr>
              <a:t>-90°</a:t>
            </a:r>
            <a:r>
              <a:rPr lang="zh-CN" altLang="zh-CN" dirty="0">
                <a:solidFill>
                  <a:srgbClr val="003F43"/>
                </a:solidFill>
                <a:ea typeface="思源黑体 CN Bold" panose="020B0800000000000000" pitchFamily="34" charset="-122"/>
                <a:cs typeface="Open Sans" panose="020B0606030504020204" pitchFamily="34" charset="0"/>
              </a:rPr>
              <a:t>至</a:t>
            </a:r>
            <a:r>
              <a:rPr lang="en-US" altLang="zh-CN" dirty="0">
                <a:solidFill>
                  <a:srgbClr val="003F43"/>
                </a:solidFill>
                <a:ea typeface="思源黑体 CN Bold" panose="020B0800000000000000" pitchFamily="34" charset="-122"/>
                <a:cs typeface="Open Sans" panose="020B0606030504020204" pitchFamily="34" charset="0"/>
              </a:rPr>
              <a:t> +90°</a:t>
            </a:r>
            <a:r>
              <a:rPr lang="zh-CN" altLang="zh-CN" dirty="0">
                <a:solidFill>
                  <a:srgbClr val="003F43"/>
                </a:solidFill>
                <a:ea typeface="思源黑体 CN Bold" panose="020B0800000000000000" pitchFamily="34" charset="-122"/>
                <a:cs typeface="Open Sans" panose="020B0606030504020204" pitchFamily="34" charset="0"/>
              </a:rPr>
              <a:t>。智能手机和</a:t>
            </a:r>
            <a:r>
              <a:rPr lang="en-US" altLang="zh-CN" dirty="0">
                <a:solidFill>
                  <a:srgbClr val="003F43"/>
                </a:solidFill>
                <a:ea typeface="思源黑体 CN Bold" panose="020B0800000000000000" pitchFamily="34" charset="-122"/>
                <a:cs typeface="Open Sans" panose="020B0606030504020204" pitchFamily="34" charset="0"/>
              </a:rPr>
              <a:t>Microsoft</a:t>
            </a:r>
            <a:r>
              <a:rPr lang="zh-CN" altLang="zh-CN" dirty="0">
                <a:solidFill>
                  <a:srgbClr val="003F43"/>
                </a:solidFill>
                <a:ea typeface="思源黑体 CN Bold" panose="020B0800000000000000" pitchFamily="34" charset="-122"/>
                <a:cs typeface="Open Sans" panose="020B0606030504020204" pitchFamily="34" charset="0"/>
              </a:rPr>
              <a:t>在其</a:t>
            </a:r>
            <a:r>
              <a:rPr lang="en-US" altLang="zh-CN" dirty="0">
                <a:solidFill>
                  <a:srgbClr val="003F43"/>
                </a:solidFill>
                <a:ea typeface="思源黑体 CN Bold" panose="020B0800000000000000" pitchFamily="34" charset="-122"/>
                <a:cs typeface="Open Sans" panose="020B0606030504020204" pitchFamily="34" charset="0"/>
              </a:rPr>
              <a:t>Windows 8</a:t>
            </a:r>
            <a:r>
              <a:rPr lang="zh-CN" altLang="zh-CN" dirty="0">
                <a:solidFill>
                  <a:srgbClr val="003F43"/>
                </a:solidFill>
                <a:ea typeface="思源黑体 CN Bold" panose="020B0800000000000000" pitchFamily="34" charset="-122"/>
                <a:cs typeface="Open Sans" panose="020B0606030504020204" pitchFamily="34" charset="0"/>
              </a:rPr>
              <a:t>传感器平台上使用的约定是相反的</a:t>
            </a:r>
          </a:p>
        </p:txBody>
      </p:sp>
    </p:spTree>
    <p:extLst>
      <p:ext uri="{BB962C8B-B14F-4D97-AF65-F5344CB8AC3E}">
        <p14:creationId xmlns:p14="http://schemas.microsoft.com/office/powerpoint/2010/main" val="4129056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6" name="文本框 15">
            <a:extLst>
              <a:ext uri="{FF2B5EF4-FFF2-40B4-BE49-F238E27FC236}">
                <a16:creationId xmlns:a16="http://schemas.microsoft.com/office/drawing/2014/main" id="{E46D7419-3E29-6C24-F3A8-EA9ADA8BEC53}"/>
              </a:ext>
            </a:extLst>
          </p:cNvPr>
          <p:cNvSpPr txBox="1"/>
          <p:nvPr/>
        </p:nvSpPr>
        <p:spPr>
          <a:xfrm>
            <a:off x="778933" y="1166598"/>
            <a:ext cx="6096000" cy="369332"/>
          </a:xfrm>
          <a:prstGeom prst="rect">
            <a:avLst/>
          </a:prstGeom>
          <a:noFill/>
        </p:spPr>
        <p:txBody>
          <a:bodyPr wrap="square">
            <a:spAutoFit/>
          </a:bodyPr>
          <a:lstStyle/>
          <a:p>
            <a:pPr algn="l"/>
            <a:r>
              <a:rPr lang="zh-CN" altLang="zh-CN" dirty="0">
                <a:solidFill>
                  <a:srgbClr val="003F43"/>
                </a:solidFill>
                <a:ea typeface="思源黑体 CN Bold" panose="020B0800000000000000" pitchFamily="34" charset="-122"/>
                <a:cs typeface="Open Sans" panose="020B0606030504020204" pitchFamily="34" charset="0"/>
              </a:rPr>
              <a:t>互补滤波器：</a:t>
            </a:r>
          </a:p>
        </p:txBody>
      </p:sp>
      <p:pic>
        <p:nvPicPr>
          <p:cNvPr id="4" name="图片 3">
            <a:extLst>
              <a:ext uri="{FF2B5EF4-FFF2-40B4-BE49-F238E27FC236}">
                <a16:creationId xmlns:a16="http://schemas.microsoft.com/office/drawing/2014/main" id="{592EA601-0693-D0D8-6281-1899318BDD70}"/>
              </a:ext>
            </a:extLst>
          </p:cNvPr>
          <p:cNvPicPr>
            <a:picLocks noChangeAspect="1"/>
          </p:cNvPicPr>
          <p:nvPr/>
        </p:nvPicPr>
        <p:blipFill>
          <a:blip r:embed="rId4"/>
          <a:stretch>
            <a:fillRect/>
          </a:stretch>
        </p:blipFill>
        <p:spPr>
          <a:xfrm>
            <a:off x="778933" y="1799628"/>
            <a:ext cx="4637259" cy="1915779"/>
          </a:xfrm>
          <a:prstGeom prst="rect">
            <a:avLst/>
          </a:prstGeom>
        </p:spPr>
      </p:pic>
      <p:sp>
        <p:nvSpPr>
          <p:cNvPr id="19" name="文本框 18">
            <a:extLst>
              <a:ext uri="{FF2B5EF4-FFF2-40B4-BE49-F238E27FC236}">
                <a16:creationId xmlns:a16="http://schemas.microsoft.com/office/drawing/2014/main" id="{91624091-E3A7-778D-1C45-4F4047F1A00E}"/>
              </a:ext>
            </a:extLst>
          </p:cNvPr>
          <p:cNvSpPr txBox="1"/>
          <p:nvPr/>
        </p:nvSpPr>
        <p:spPr>
          <a:xfrm>
            <a:off x="778933" y="3881816"/>
            <a:ext cx="4453467" cy="1200329"/>
          </a:xfrm>
          <a:prstGeom prst="rect">
            <a:avLst/>
          </a:prstGeom>
          <a:noFill/>
        </p:spPr>
        <p:txBody>
          <a:bodyPr wrap="square">
            <a:spAutoFit/>
          </a:bodyPr>
          <a:lstStyle/>
          <a:p>
            <a:pPr algn="l"/>
            <a:r>
              <a:rPr lang="zh-CN" altLang="zh-CN" dirty="0">
                <a:solidFill>
                  <a:srgbClr val="003F43"/>
                </a:solidFill>
                <a:ea typeface="思源黑体 CN Bold" panose="020B0800000000000000" pitchFamily="34" charset="-122"/>
                <a:cs typeface="Open Sans" panose="020B0606030504020204" pitchFamily="34" charset="0"/>
              </a:rPr>
              <a:t>我们可以使用加速度计解算出来的值和陀螺仪积分所得的值加权求平均值来得到相较准确的答案，互补滤波器的系数一般选为</a:t>
            </a:r>
            <a:r>
              <a:rPr lang="en-US" altLang="zh-CN" dirty="0">
                <a:solidFill>
                  <a:srgbClr val="003F43"/>
                </a:solidFill>
                <a:ea typeface="思源黑体 CN Bold" panose="020B0800000000000000" pitchFamily="34" charset="-122"/>
                <a:cs typeface="Open Sans" panose="020B0606030504020204" pitchFamily="34" charset="0"/>
              </a:rPr>
              <a:t>0.93</a:t>
            </a:r>
            <a:r>
              <a:rPr lang="zh-CN" altLang="zh-CN" dirty="0">
                <a:solidFill>
                  <a:srgbClr val="003F43"/>
                </a:solidFill>
                <a:ea typeface="思源黑体 CN Bold" panose="020B0800000000000000" pitchFamily="34" charset="-122"/>
                <a:cs typeface="Open Sans" panose="020B0606030504020204" pitchFamily="34" charset="0"/>
              </a:rPr>
              <a:t>和</a:t>
            </a:r>
            <a:r>
              <a:rPr lang="en-US" altLang="zh-CN" dirty="0">
                <a:solidFill>
                  <a:srgbClr val="003F43"/>
                </a:solidFill>
                <a:ea typeface="思源黑体 CN Bold" panose="020B0800000000000000" pitchFamily="34" charset="-122"/>
                <a:cs typeface="Open Sans" panose="020B0606030504020204" pitchFamily="34" charset="0"/>
              </a:rPr>
              <a:t>0.07</a:t>
            </a:r>
            <a:endParaRPr lang="zh-CN" altLang="zh-CN" dirty="0">
              <a:solidFill>
                <a:srgbClr val="003F43"/>
              </a:solidFill>
              <a:ea typeface="思源黑体 CN Bold" panose="020B0800000000000000" pitchFamily="34" charset="-122"/>
              <a:cs typeface="Open Sans" panose="020B0606030504020204" pitchFamily="34" charset="0"/>
            </a:endParaRPr>
          </a:p>
        </p:txBody>
      </p:sp>
      <p:sp>
        <p:nvSpPr>
          <p:cNvPr id="25" name="文本框 24">
            <a:extLst>
              <a:ext uri="{FF2B5EF4-FFF2-40B4-BE49-F238E27FC236}">
                <a16:creationId xmlns:a16="http://schemas.microsoft.com/office/drawing/2014/main" id="{BD479F6C-74C1-730D-9847-42E7D1662CB6}"/>
              </a:ext>
            </a:extLst>
          </p:cNvPr>
          <p:cNvSpPr txBox="1"/>
          <p:nvPr/>
        </p:nvSpPr>
        <p:spPr>
          <a:xfrm>
            <a:off x="6096000" y="1265288"/>
            <a:ext cx="6096000" cy="369332"/>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卡尔曼滤波</a:t>
            </a:r>
            <a:r>
              <a:rPr lang="en-US" altLang="zh-CN" dirty="0">
                <a:solidFill>
                  <a:srgbClr val="003F43"/>
                </a:solidFill>
                <a:ea typeface="思源黑体 CN Bold" panose="020B0800000000000000" pitchFamily="34" charset="-122"/>
                <a:cs typeface="Open Sans" panose="020B0606030504020204" pitchFamily="34" charset="0"/>
              </a:rPr>
              <a:t>:</a:t>
            </a:r>
            <a:endParaRPr lang="zh-CN" altLang="en-US" dirty="0">
              <a:solidFill>
                <a:srgbClr val="003F43"/>
              </a:solidFill>
              <a:ea typeface="思源黑体 CN Bold" panose="020B0800000000000000" pitchFamily="34" charset="-122"/>
              <a:cs typeface="Open Sans" panose="020B0606030504020204" pitchFamily="34" charset="0"/>
            </a:endParaRPr>
          </a:p>
        </p:txBody>
      </p:sp>
      <p:sp>
        <p:nvSpPr>
          <p:cNvPr id="26" name="文本框 25">
            <a:extLst>
              <a:ext uri="{FF2B5EF4-FFF2-40B4-BE49-F238E27FC236}">
                <a16:creationId xmlns:a16="http://schemas.microsoft.com/office/drawing/2014/main" id="{FF05DE7B-BB39-C19B-476B-B540951D9966}"/>
              </a:ext>
            </a:extLst>
          </p:cNvPr>
          <p:cNvSpPr txBox="1"/>
          <p:nvPr/>
        </p:nvSpPr>
        <p:spPr>
          <a:xfrm>
            <a:off x="6096000" y="1733310"/>
            <a:ext cx="6096000"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我们可以使用状态空间方程来描述预测值和观测值：</a:t>
            </a:r>
          </a:p>
        </p:txBody>
      </p:sp>
      <p:pic>
        <p:nvPicPr>
          <p:cNvPr id="28" name="图片 27">
            <a:extLst>
              <a:ext uri="{FF2B5EF4-FFF2-40B4-BE49-F238E27FC236}">
                <a16:creationId xmlns:a16="http://schemas.microsoft.com/office/drawing/2014/main" id="{54501D02-3800-93CA-1F0A-CE585F6CEC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065515" y="2032341"/>
            <a:ext cx="4081992" cy="1146845"/>
          </a:xfrm>
          <a:prstGeom prst="rect">
            <a:avLst/>
          </a:prstGeom>
          <a:noFill/>
          <a:ln>
            <a:noFill/>
          </a:ln>
        </p:spPr>
      </p:pic>
      <p:sp>
        <p:nvSpPr>
          <p:cNvPr id="31" name="文本框 30">
            <a:extLst>
              <a:ext uri="{FF2B5EF4-FFF2-40B4-BE49-F238E27FC236}">
                <a16:creationId xmlns:a16="http://schemas.microsoft.com/office/drawing/2014/main" id="{D335FDBA-EFFF-A937-AB20-8037C40649B6}"/>
              </a:ext>
            </a:extLst>
          </p:cNvPr>
          <p:cNvSpPr txBox="1"/>
          <p:nvPr/>
        </p:nvSpPr>
        <p:spPr>
          <a:xfrm>
            <a:off x="6065515" y="3272319"/>
            <a:ext cx="4930075" cy="2031325"/>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我们假设</a:t>
            </a:r>
            <a:r>
              <a:rPr lang="en-US" altLang="zh-CN" dirty="0" err="1">
                <a:solidFill>
                  <a:srgbClr val="003F43"/>
                </a:solidFill>
                <a:ea typeface="思源黑体 CN Bold" panose="020B0800000000000000" pitchFamily="34" charset="-122"/>
                <a:cs typeface="Open Sans" panose="020B0606030504020204" pitchFamily="34" charset="0"/>
              </a:rPr>
              <a:t>Xk</a:t>
            </a:r>
            <a:r>
              <a:rPr lang="zh-CN" altLang="zh-CN" dirty="0">
                <a:solidFill>
                  <a:srgbClr val="003F43"/>
                </a:solidFill>
                <a:ea typeface="思源黑体 CN Bold" panose="020B0800000000000000" pitchFamily="34" charset="-122"/>
                <a:cs typeface="Open Sans" panose="020B0606030504020204" pitchFamily="34" charset="0"/>
              </a:rPr>
              <a:t>为陀螺仪在</a:t>
            </a:r>
            <a:r>
              <a:rPr lang="en-US" altLang="zh-CN" dirty="0">
                <a:solidFill>
                  <a:srgbClr val="003F43"/>
                </a:solidFill>
                <a:ea typeface="思源黑体 CN Bold" panose="020B0800000000000000" pitchFamily="34" charset="-122"/>
                <a:cs typeface="Open Sans" panose="020B0606030504020204" pitchFamily="34" charset="0"/>
              </a:rPr>
              <a:t>k</a:t>
            </a:r>
            <a:r>
              <a:rPr lang="zh-CN" altLang="zh-CN" dirty="0">
                <a:solidFill>
                  <a:srgbClr val="003F43"/>
                </a:solidFill>
                <a:ea typeface="思源黑体 CN Bold" panose="020B0800000000000000" pitchFamily="34" charset="-122"/>
                <a:cs typeface="Open Sans" panose="020B0606030504020204" pitchFamily="34" charset="0"/>
              </a:rPr>
              <a:t>时刻的状态，我们能使用这样的方程来描述上一刻</a:t>
            </a:r>
            <a:r>
              <a:rPr lang="en-US" altLang="zh-CN" dirty="0">
                <a:solidFill>
                  <a:srgbClr val="003F43"/>
                </a:solidFill>
                <a:ea typeface="思源黑体 CN Bold" panose="020B0800000000000000" pitchFamily="34" charset="-122"/>
                <a:cs typeface="Open Sans" panose="020B0606030504020204" pitchFamily="34" charset="0"/>
              </a:rPr>
              <a:t>k-1</a:t>
            </a:r>
            <a:r>
              <a:rPr lang="zh-CN" altLang="zh-CN" dirty="0">
                <a:solidFill>
                  <a:srgbClr val="003F43"/>
                </a:solidFill>
                <a:ea typeface="思源黑体 CN Bold" panose="020B0800000000000000" pitchFamily="34" charset="-122"/>
                <a:cs typeface="Open Sans" panose="020B0606030504020204" pitchFamily="34" charset="0"/>
              </a:rPr>
              <a:t>时刻与这一刻的关系。</a:t>
            </a:r>
          </a:p>
          <a:p>
            <a:pPr algn="just"/>
            <a:r>
              <a:rPr lang="en-US" altLang="zh-CN" dirty="0">
                <a:solidFill>
                  <a:srgbClr val="003F43"/>
                </a:solidFill>
                <a:ea typeface="思源黑体 CN Bold" panose="020B0800000000000000" pitchFamily="34" charset="-122"/>
                <a:cs typeface="Open Sans" panose="020B0606030504020204" pitchFamily="34" charset="0"/>
              </a:rPr>
              <a:t>B</a:t>
            </a:r>
            <a:r>
              <a:rPr lang="zh-CN" altLang="zh-CN" dirty="0">
                <a:solidFill>
                  <a:srgbClr val="003F43"/>
                </a:solidFill>
                <a:ea typeface="思源黑体 CN Bold" panose="020B0800000000000000" pitchFamily="34" charset="-122"/>
                <a:cs typeface="Open Sans" panose="020B0606030504020204" pitchFamily="34" charset="0"/>
              </a:rPr>
              <a:t>矩阵</a:t>
            </a:r>
            <a:r>
              <a:rPr lang="en-US" altLang="zh-CN" dirty="0">
                <a:solidFill>
                  <a:srgbClr val="003F43"/>
                </a:solidFill>
                <a:ea typeface="思源黑体 CN Bold" panose="020B0800000000000000" pitchFamily="34" charset="-122"/>
                <a:cs typeface="Open Sans" panose="020B0606030504020204" pitchFamily="34" charset="0"/>
              </a:rPr>
              <a:t> </a:t>
            </a:r>
            <a:r>
              <a:rPr lang="zh-CN" altLang="zh-CN" dirty="0">
                <a:solidFill>
                  <a:srgbClr val="003F43"/>
                </a:solidFill>
                <a:ea typeface="思源黑体 CN Bold" panose="020B0800000000000000" pitchFamily="34" charset="-122"/>
                <a:cs typeface="Open Sans" panose="020B0606030504020204" pitchFamily="34" charset="0"/>
              </a:rPr>
              <a:t>表示控制输入到当前状态的转换矩阵，</a:t>
            </a:r>
            <a:r>
              <a:rPr lang="en-US" altLang="zh-CN" dirty="0">
                <a:solidFill>
                  <a:srgbClr val="003F43"/>
                </a:solidFill>
                <a:ea typeface="思源黑体 CN Bold" panose="020B0800000000000000" pitchFamily="34" charset="-122"/>
                <a:cs typeface="Open Sans" panose="020B0606030504020204" pitchFamily="34" charset="0"/>
              </a:rPr>
              <a:t>A </a:t>
            </a:r>
            <a:r>
              <a:rPr lang="zh-CN" altLang="zh-CN" dirty="0">
                <a:solidFill>
                  <a:srgbClr val="003F43"/>
                </a:solidFill>
                <a:ea typeface="思源黑体 CN Bold" panose="020B0800000000000000" pitchFamily="34" charset="-122"/>
                <a:cs typeface="Open Sans" panose="020B0606030504020204" pitchFamily="34" charset="0"/>
              </a:rPr>
              <a:t>表示上一状态到当前状态的转换矩阵，</a:t>
            </a:r>
            <a:r>
              <a:rPr lang="en-US" altLang="zh-CN" dirty="0">
                <a:solidFill>
                  <a:srgbClr val="003F43"/>
                </a:solidFill>
                <a:ea typeface="思源黑体 CN Bold" panose="020B0800000000000000" pitchFamily="34" charset="-122"/>
                <a:cs typeface="Open Sans" panose="020B0606030504020204" pitchFamily="34" charset="0"/>
              </a:rPr>
              <a:t>w</a:t>
            </a:r>
            <a:r>
              <a:rPr lang="zh-CN" altLang="zh-CN" dirty="0">
                <a:solidFill>
                  <a:srgbClr val="003F43"/>
                </a:solidFill>
                <a:ea typeface="思源黑体 CN Bold" panose="020B0800000000000000" pitchFamily="34" charset="-122"/>
                <a:cs typeface="Open Sans" panose="020B0606030504020204" pitchFamily="34" charset="0"/>
              </a:rPr>
              <a:t>表示过程噪声，主要是从上一状态进入到当前状态时，会有许多外界因素的干扰</a:t>
            </a:r>
          </a:p>
        </p:txBody>
      </p:sp>
    </p:spTree>
    <p:extLst>
      <p:ext uri="{BB962C8B-B14F-4D97-AF65-F5344CB8AC3E}">
        <p14:creationId xmlns:p14="http://schemas.microsoft.com/office/powerpoint/2010/main" val="1258559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pic>
        <p:nvPicPr>
          <p:cNvPr id="12" name="图片 11">
            <a:extLst>
              <a:ext uri="{FF2B5EF4-FFF2-40B4-BE49-F238E27FC236}">
                <a16:creationId xmlns:a16="http://schemas.microsoft.com/office/drawing/2014/main" id="{AAA9AF8B-A098-A65C-8755-3029924040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6486" y="1615937"/>
            <a:ext cx="3847897" cy="1048066"/>
          </a:xfrm>
          <a:prstGeom prst="rect">
            <a:avLst/>
          </a:prstGeom>
          <a:noFill/>
          <a:ln>
            <a:noFill/>
          </a:ln>
        </p:spPr>
      </p:pic>
      <p:sp>
        <p:nvSpPr>
          <p:cNvPr id="14" name="文本框 13">
            <a:extLst>
              <a:ext uri="{FF2B5EF4-FFF2-40B4-BE49-F238E27FC236}">
                <a16:creationId xmlns:a16="http://schemas.microsoft.com/office/drawing/2014/main" id="{A5FEEB21-2F77-BC12-CC36-34D117143271}"/>
              </a:ext>
            </a:extLst>
          </p:cNvPr>
          <p:cNvSpPr txBox="1"/>
          <p:nvPr/>
        </p:nvSpPr>
        <p:spPr>
          <a:xfrm>
            <a:off x="656486" y="1120169"/>
            <a:ext cx="6096000"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一般可以套用运动方程（将状态表示为角度位置和角速度）</a:t>
            </a:r>
          </a:p>
        </p:txBody>
      </p:sp>
      <p:sp>
        <p:nvSpPr>
          <p:cNvPr id="17" name="文本框 16">
            <a:extLst>
              <a:ext uri="{FF2B5EF4-FFF2-40B4-BE49-F238E27FC236}">
                <a16:creationId xmlns:a16="http://schemas.microsoft.com/office/drawing/2014/main" id="{FA31C9EB-E173-441D-5602-CF9D1DCB5BAB}"/>
              </a:ext>
            </a:extLst>
          </p:cNvPr>
          <p:cNvSpPr txBox="1"/>
          <p:nvPr/>
        </p:nvSpPr>
        <p:spPr>
          <a:xfrm>
            <a:off x="656486" y="2828215"/>
            <a:ext cx="6096000" cy="1200329"/>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但为了和稳态误差联系更加直接，我们可以将状态表示为角度位置和角速度误差</a:t>
            </a:r>
            <a:r>
              <a:rPr lang="en-US" altLang="zh-CN" dirty="0">
                <a:solidFill>
                  <a:srgbClr val="003F43"/>
                </a:solidFill>
                <a:ea typeface="思源黑体 CN Bold" panose="020B0800000000000000" pitchFamily="34" charset="-122"/>
                <a:cs typeface="Open Sans" panose="020B0606030504020204" pitchFamily="34" charset="0"/>
              </a:rPr>
              <a:t>(</a:t>
            </a:r>
            <a:r>
              <a:rPr lang="zh-CN" altLang="en-US" dirty="0">
                <a:solidFill>
                  <a:srgbClr val="003F43"/>
                </a:solidFill>
                <a:ea typeface="思源黑体 CN Bold" panose="020B0800000000000000" pitchFamily="34" charset="-122"/>
                <a:cs typeface="Open Sans" panose="020B0606030504020204" pitchFamily="34" charset="0"/>
              </a:rPr>
              <a:t>固定的估计误差</a:t>
            </a:r>
            <a:r>
              <a:rPr lang="en-US" altLang="zh-CN" dirty="0">
                <a:solidFill>
                  <a:srgbClr val="003F43"/>
                </a:solidFill>
                <a:ea typeface="思源黑体 CN Bold" panose="020B0800000000000000" pitchFamily="34" charset="-122"/>
                <a:cs typeface="Open Sans" panose="020B0606030504020204" pitchFamily="34" charset="0"/>
              </a:rPr>
              <a:t>)</a:t>
            </a:r>
          </a:p>
          <a:p>
            <a:pPr algn="just"/>
            <a:r>
              <a:rPr lang="zh-CN" altLang="en-US" dirty="0">
                <a:solidFill>
                  <a:srgbClr val="003F43"/>
                </a:solidFill>
                <a:ea typeface="思源黑体 CN Bold" panose="020B0800000000000000" pitchFamily="34" charset="-122"/>
                <a:cs typeface="Open Sans" panose="020B0606030504020204" pitchFamily="34" charset="0"/>
              </a:rPr>
              <a:t>由于我们无法直接测量偏差，因此先验偏置的估计值仅等于前一个偏差。</a:t>
            </a:r>
            <a:endParaRPr lang="zh-CN" altLang="zh-CN" dirty="0">
              <a:solidFill>
                <a:srgbClr val="003F43"/>
              </a:solidFill>
              <a:ea typeface="思源黑体 CN Bold" panose="020B0800000000000000" pitchFamily="34" charset="-122"/>
              <a:cs typeface="Open Sans" panose="020B0606030504020204" pitchFamily="34" charset="0"/>
            </a:endParaRPr>
          </a:p>
        </p:txBody>
      </p:sp>
      <p:pic>
        <p:nvPicPr>
          <p:cNvPr id="18" name="图片 17">
            <a:extLst>
              <a:ext uri="{FF2B5EF4-FFF2-40B4-BE49-F238E27FC236}">
                <a16:creationId xmlns:a16="http://schemas.microsoft.com/office/drawing/2014/main" id="{27715C06-3F59-16EF-A7F3-FB2BDBA072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63498" y="4229981"/>
            <a:ext cx="3711787" cy="646331"/>
          </a:xfrm>
          <a:prstGeom prst="rect">
            <a:avLst/>
          </a:prstGeom>
          <a:noFill/>
          <a:ln>
            <a:noFill/>
          </a:ln>
        </p:spPr>
      </p:pic>
      <p:pic>
        <p:nvPicPr>
          <p:cNvPr id="21" name="图片 20">
            <a:extLst>
              <a:ext uri="{FF2B5EF4-FFF2-40B4-BE49-F238E27FC236}">
                <a16:creationId xmlns:a16="http://schemas.microsoft.com/office/drawing/2014/main" id="{2ADF67A8-B4D8-E58F-609A-60199D1B653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63498" y="4915806"/>
            <a:ext cx="1905291" cy="963114"/>
          </a:xfrm>
          <a:prstGeom prst="rect">
            <a:avLst/>
          </a:prstGeom>
          <a:noFill/>
          <a:ln>
            <a:noFill/>
          </a:ln>
          <a:effectLst/>
        </p:spPr>
      </p:pic>
      <p:pic>
        <p:nvPicPr>
          <p:cNvPr id="22" name="图片 21">
            <a:extLst>
              <a:ext uri="{FF2B5EF4-FFF2-40B4-BE49-F238E27FC236}">
                <a16:creationId xmlns:a16="http://schemas.microsoft.com/office/drawing/2014/main" id="{A4F36C98-B694-7031-C0F8-44F2980C26D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2419302" y="4905821"/>
            <a:ext cx="1955983" cy="882789"/>
          </a:xfrm>
          <a:prstGeom prst="rect">
            <a:avLst/>
          </a:prstGeom>
          <a:noFill/>
          <a:ln>
            <a:noFill/>
          </a:ln>
          <a:effectLst/>
        </p:spPr>
      </p:pic>
      <p:pic>
        <p:nvPicPr>
          <p:cNvPr id="23" name="图片 22">
            <a:extLst>
              <a:ext uri="{FF2B5EF4-FFF2-40B4-BE49-F238E27FC236}">
                <a16:creationId xmlns:a16="http://schemas.microsoft.com/office/drawing/2014/main" id="{BC2CD0D0-2707-03C0-B371-1144B7ADC3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4620123" y="4905821"/>
            <a:ext cx="1475877" cy="922423"/>
          </a:xfrm>
          <a:prstGeom prst="rect">
            <a:avLst/>
          </a:prstGeom>
          <a:noFill/>
          <a:ln>
            <a:noFill/>
          </a:ln>
          <a:effectLst/>
        </p:spPr>
      </p:pic>
      <p:pic>
        <p:nvPicPr>
          <p:cNvPr id="6" name="图片 5">
            <a:extLst>
              <a:ext uri="{FF2B5EF4-FFF2-40B4-BE49-F238E27FC236}">
                <a16:creationId xmlns:a16="http://schemas.microsoft.com/office/drawing/2014/main" id="{F7C1197F-927D-E7F6-F525-895AE25B3369}"/>
              </a:ext>
            </a:extLst>
          </p:cNvPr>
          <p:cNvPicPr>
            <a:picLocks noChangeAspect="1"/>
          </p:cNvPicPr>
          <p:nvPr/>
        </p:nvPicPr>
        <p:blipFill>
          <a:blip r:embed="rId9"/>
          <a:stretch>
            <a:fillRect/>
          </a:stretch>
        </p:blipFill>
        <p:spPr>
          <a:xfrm>
            <a:off x="6907717" y="3203297"/>
            <a:ext cx="4627797" cy="2962839"/>
          </a:xfrm>
          <a:prstGeom prst="rect">
            <a:avLst/>
          </a:prstGeom>
        </p:spPr>
      </p:pic>
      <p:sp>
        <p:nvSpPr>
          <p:cNvPr id="24" name="文本框 23">
            <a:extLst>
              <a:ext uri="{FF2B5EF4-FFF2-40B4-BE49-F238E27FC236}">
                <a16:creationId xmlns:a16="http://schemas.microsoft.com/office/drawing/2014/main" id="{631C0EB9-29E0-5729-F47A-F11612629D81}"/>
              </a:ext>
            </a:extLst>
          </p:cNvPr>
          <p:cNvSpPr txBox="1"/>
          <p:nvPr/>
        </p:nvSpPr>
        <p:spPr>
          <a:xfrm>
            <a:off x="7225427" y="1090269"/>
            <a:ext cx="4310087" cy="1200329"/>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和真实的状态方程一致，预测状态同样有这样的效果，但由于我们无法估计出过程误差所以我们引入一个新的概念先验估计值</a:t>
            </a:r>
            <a:r>
              <a:rPr lang="zh-CN" altLang="en-US" dirty="0">
                <a:solidFill>
                  <a:srgbClr val="003F43"/>
                </a:solidFill>
                <a:ea typeface="思源黑体 CN Bold" panose="020B0800000000000000" pitchFamily="34" charset="-122"/>
                <a:cs typeface="Open Sans" panose="020B0606030504020204" pitchFamily="34" charset="0"/>
              </a:rPr>
              <a:t>（这个值是由角加速度计算得）</a:t>
            </a:r>
            <a:endParaRPr lang="zh-CN" altLang="zh-CN" dirty="0">
              <a:solidFill>
                <a:srgbClr val="003F43"/>
              </a:solidFill>
              <a:ea typeface="思源黑体 CN Bold" panose="020B0800000000000000" pitchFamily="34" charset="-122"/>
              <a:cs typeface="Open Sans" panose="020B0606030504020204" pitchFamily="34" charset="0"/>
            </a:endParaRPr>
          </a:p>
        </p:txBody>
      </p:sp>
      <p:pic>
        <p:nvPicPr>
          <p:cNvPr id="27" name="图片 26">
            <a:extLst>
              <a:ext uri="{FF2B5EF4-FFF2-40B4-BE49-F238E27FC236}">
                <a16:creationId xmlns:a16="http://schemas.microsoft.com/office/drawing/2014/main" id="{DDE22727-ECA1-57A4-7855-335E0A329F04}"/>
              </a:ext>
            </a:extLst>
          </p:cNvPr>
          <p:cNvPicPr>
            <a:picLocks noChangeAspect="1"/>
          </p:cNvPicPr>
          <p:nvPr/>
        </p:nvPicPr>
        <p:blipFill>
          <a:blip r:embed="rId10">
            <a:extLst>
              <a:ext uri="{28A0092B-C50C-407E-A947-70E740481C1C}">
                <a14:useLocalDpi xmlns:a14="http://schemas.microsoft.com/office/drawing/2010/main" val="0"/>
              </a:ext>
            </a:extLst>
          </a:blip>
          <a:srcRect t="30357" b="21428"/>
          <a:stretch>
            <a:fillRect/>
          </a:stretch>
        </p:blipFill>
        <p:spPr>
          <a:xfrm>
            <a:off x="7411556" y="2497715"/>
            <a:ext cx="3628977" cy="586720"/>
          </a:xfrm>
          <a:prstGeom prst="rect">
            <a:avLst/>
          </a:prstGeom>
          <a:noFill/>
          <a:ln>
            <a:noFill/>
          </a:ln>
          <a:effectLst/>
        </p:spPr>
      </p:pic>
    </p:spTree>
    <p:extLst>
      <p:ext uri="{BB962C8B-B14F-4D97-AF65-F5344CB8AC3E}">
        <p14:creationId xmlns:p14="http://schemas.microsoft.com/office/powerpoint/2010/main" val="488672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6" name="文本框 15">
            <a:extLst>
              <a:ext uri="{FF2B5EF4-FFF2-40B4-BE49-F238E27FC236}">
                <a16:creationId xmlns:a16="http://schemas.microsoft.com/office/drawing/2014/main" id="{44C50E7B-5472-C796-D292-3D06B1FB63FF}"/>
              </a:ext>
            </a:extLst>
          </p:cNvPr>
          <p:cNvSpPr txBox="1"/>
          <p:nvPr/>
        </p:nvSpPr>
        <p:spPr>
          <a:xfrm>
            <a:off x="513495" y="1229267"/>
            <a:ext cx="6096000"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接着我们来表示预测值，可以使用方程：</a:t>
            </a:r>
          </a:p>
        </p:txBody>
      </p:sp>
      <p:pic>
        <p:nvPicPr>
          <p:cNvPr id="19" name="图片 18">
            <a:extLst>
              <a:ext uri="{FF2B5EF4-FFF2-40B4-BE49-F238E27FC236}">
                <a16:creationId xmlns:a16="http://schemas.microsoft.com/office/drawing/2014/main" id="{7918E608-F64A-C81F-94A5-B3B2739E773C}"/>
              </a:ext>
            </a:extLst>
          </p:cNvPr>
          <p:cNvPicPr>
            <a:picLocks noChangeAspect="1"/>
          </p:cNvPicPr>
          <p:nvPr/>
        </p:nvPicPr>
        <p:blipFill>
          <a:blip r:embed="rId4">
            <a:extLst>
              <a:ext uri="{28A0092B-C50C-407E-A947-70E740481C1C}">
                <a14:useLocalDpi xmlns:a14="http://schemas.microsoft.com/office/drawing/2010/main" val="0"/>
              </a:ext>
            </a:extLst>
          </a:blip>
          <a:srcRect t="17677" b="27777"/>
          <a:stretch>
            <a:fillRect/>
          </a:stretch>
        </p:blipFill>
        <p:spPr>
          <a:xfrm>
            <a:off x="357200" y="1598599"/>
            <a:ext cx="2826268" cy="513867"/>
          </a:xfrm>
          <a:prstGeom prst="rect">
            <a:avLst/>
          </a:prstGeom>
          <a:noFill/>
          <a:ln>
            <a:noFill/>
          </a:ln>
          <a:effectLst/>
        </p:spPr>
      </p:pic>
      <p:sp>
        <p:nvSpPr>
          <p:cNvPr id="25" name="文本框 24">
            <a:extLst>
              <a:ext uri="{FF2B5EF4-FFF2-40B4-BE49-F238E27FC236}">
                <a16:creationId xmlns:a16="http://schemas.microsoft.com/office/drawing/2014/main" id="{E2588980-006C-70C1-3FD1-CC242B65A664}"/>
              </a:ext>
            </a:extLst>
          </p:cNvPr>
          <p:cNvSpPr txBox="1"/>
          <p:nvPr/>
        </p:nvSpPr>
        <p:spPr>
          <a:xfrm>
            <a:off x="513495" y="2333692"/>
            <a:ext cx="4431038"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相对的我们同样无法准确表示出测量误差，所以我们引入另一个变量忽略噪声的先验测量值</a:t>
            </a:r>
            <a:r>
              <a:rPr lang="zh-CN" altLang="en-US" dirty="0">
                <a:solidFill>
                  <a:srgbClr val="003F43"/>
                </a:solidFill>
                <a:ea typeface="思源黑体 CN Bold" panose="020B0800000000000000" pitchFamily="34" charset="-122"/>
                <a:cs typeface="Open Sans" panose="020B0606030504020204" pitchFamily="34" charset="0"/>
              </a:rPr>
              <a:t>（直接读取加速度计的分量）</a:t>
            </a:r>
            <a:endParaRPr lang="zh-CN" altLang="zh-CN" dirty="0">
              <a:solidFill>
                <a:srgbClr val="003F43"/>
              </a:solidFill>
              <a:ea typeface="思源黑体 CN Bold" panose="020B0800000000000000" pitchFamily="34" charset="-122"/>
              <a:cs typeface="Open Sans" panose="020B0606030504020204" pitchFamily="34" charset="0"/>
            </a:endParaRPr>
          </a:p>
        </p:txBody>
      </p:sp>
      <p:pic>
        <p:nvPicPr>
          <p:cNvPr id="26" name="图片 25">
            <a:extLst>
              <a:ext uri="{FF2B5EF4-FFF2-40B4-BE49-F238E27FC236}">
                <a16:creationId xmlns:a16="http://schemas.microsoft.com/office/drawing/2014/main" id="{284E557E-104C-A121-09B2-968B534417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30276" y="3195029"/>
            <a:ext cx="2437871" cy="994083"/>
          </a:xfrm>
          <a:prstGeom prst="rect">
            <a:avLst/>
          </a:prstGeom>
          <a:noFill/>
          <a:ln>
            <a:noFill/>
          </a:ln>
          <a:effectLst/>
        </p:spPr>
      </p:pic>
      <p:sp>
        <p:nvSpPr>
          <p:cNvPr id="28" name="文本框 27">
            <a:extLst>
              <a:ext uri="{FF2B5EF4-FFF2-40B4-BE49-F238E27FC236}">
                <a16:creationId xmlns:a16="http://schemas.microsoft.com/office/drawing/2014/main" id="{EBCF872E-0C28-3D3D-0FE1-E854899A0684}"/>
              </a:ext>
            </a:extLst>
          </p:cNvPr>
          <p:cNvSpPr txBox="1"/>
          <p:nvPr/>
        </p:nvSpPr>
        <p:spPr>
          <a:xfrm>
            <a:off x="5263519" y="1831264"/>
            <a:ext cx="4431038"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有了这两个值，卡尔曼滤波中采用按照比例组合的方式来结合无噪声估计先验估计和噪声变量。</a:t>
            </a:r>
          </a:p>
        </p:txBody>
      </p:sp>
      <p:pic>
        <p:nvPicPr>
          <p:cNvPr id="29" name="图片 28">
            <a:extLst>
              <a:ext uri="{FF2B5EF4-FFF2-40B4-BE49-F238E27FC236}">
                <a16:creationId xmlns:a16="http://schemas.microsoft.com/office/drawing/2014/main" id="{80E15B7D-1FE8-FD9D-641A-ABF93BC0EDE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010840" y="2653720"/>
            <a:ext cx="4027488" cy="1342496"/>
          </a:xfrm>
          <a:prstGeom prst="rect">
            <a:avLst/>
          </a:prstGeom>
          <a:noFill/>
          <a:ln>
            <a:noFill/>
          </a:ln>
        </p:spPr>
      </p:pic>
      <p:sp>
        <p:nvSpPr>
          <p:cNvPr id="30" name="文本框 29">
            <a:extLst>
              <a:ext uri="{FF2B5EF4-FFF2-40B4-BE49-F238E27FC236}">
                <a16:creationId xmlns:a16="http://schemas.microsoft.com/office/drawing/2014/main" id="{3679E6B9-1C0B-958E-CBEC-60125793CCE4}"/>
              </a:ext>
            </a:extLst>
          </p:cNvPr>
          <p:cNvSpPr txBox="1"/>
          <p:nvPr/>
        </p:nvSpPr>
        <p:spPr>
          <a:xfrm>
            <a:off x="513495" y="4209982"/>
            <a:ext cx="4431038"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那么就可以用实际得到的测量值减去无噪声由上一状态预测的测量值</a:t>
            </a:r>
          </a:p>
        </p:txBody>
      </p:sp>
      <p:pic>
        <p:nvPicPr>
          <p:cNvPr id="31" name="图片 30">
            <a:extLst>
              <a:ext uri="{FF2B5EF4-FFF2-40B4-BE49-F238E27FC236}">
                <a16:creationId xmlns:a16="http://schemas.microsoft.com/office/drawing/2014/main" id="{A1BD4FFB-2276-078A-E141-C0EE98B59F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357200" y="5115961"/>
            <a:ext cx="3058362" cy="1272607"/>
          </a:xfrm>
          <a:prstGeom prst="rect">
            <a:avLst/>
          </a:prstGeom>
          <a:noFill/>
          <a:ln>
            <a:noFill/>
          </a:ln>
        </p:spPr>
      </p:pic>
      <p:sp>
        <p:nvSpPr>
          <p:cNvPr id="32" name="文本框 31">
            <a:extLst>
              <a:ext uri="{FF2B5EF4-FFF2-40B4-BE49-F238E27FC236}">
                <a16:creationId xmlns:a16="http://schemas.microsoft.com/office/drawing/2014/main" id="{94E90D08-E5D2-2EAE-3F64-81C6F95AAFF3}"/>
              </a:ext>
            </a:extLst>
          </p:cNvPr>
          <p:cNvSpPr txBox="1"/>
          <p:nvPr/>
        </p:nvSpPr>
        <p:spPr>
          <a:xfrm>
            <a:off x="5263519" y="911911"/>
            <a:ext cx="6096000"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这个值表示预测的测量值和实际测量值的差异即数字化过程噪声和测量噪声对当前测量值的影响。</a:t>
            </a:r>
          </a:p>
        </p:txBody>
      </p:sp>
      <p:sp>
        <p:nvSpPr>
          <p:cNvPr id="33" name="文本框 32">
            <a:extLst>
              <a:ext uri="{FF2B5EF4-FFF2-40B4-BE49-F238E27FC236}">
                <a16:creationId xmlns:a16="http://schemas.microsoft.com/office/drawing/2014/main" id="{279A772A-A4ED-33BB-101E-3569F8AEE7F5}"/>
              </a:ext>
            </a:extLst>
          </p:cNvPr>
          <p:cNvSpPr txBox="1"/>
          <p:nvPr/>
        </p:nvSpPr>
        <p:spPr>
          <a:xfrm>
            <a:off x="5263519" y="4299219"/>
            <a:ext cx="6096000"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为了得到最优的</a:t>
            </a:r>
            <a:r>
              <a:rPr lang="en-US" altLang="zh-CN" dirty="0">
                <a:solidFill>
                  <a:srgbClr val="003F43"/>
                </a:solidFill>
                <a:ea typeface="思源黑体 CN Bold" panose="020B0800000000000000" pitchFamily="34" charset="-122"/>
                <a:cs typeface="Open Sans" panose="020B0606030504020204" pitchFamily="34" charset="0"/>
              </a:rPr>
              <a:t>Kk</a:t>
            </a:r>
            <a:r>
              <a:rPr lang="zh-CN" altLang="zh-CN" dirty="0">
                <a:solidFill>
                  <a:srgbClr val="003F43"/>
                </a:solidFill>
                <a:ea typeface="思源黑体 CN Bold" panose="020B0800000000000000" pitchFamily="34" charset="-122"/>
                <a:cs typeface="Open Sans" panose="020B0606030504020204" pitchFamily="34" charset="0"/>
              </a:rPr>
              <a:t>值，我们的评定准则是使误差最小，这里我们定义两种误差：先验误差和</a:t>
            </a:r>
            <a:r>
              <a:rPr lang="zh-CN" altLang="en-US" dirty="0">
                <a:solidFill>
                  <a:srgbClr val="003F43"/>
                </a:solidFill>
                <a:ea typeface="思源黑体 CN Bold" panose="020B0800000000000000" pitchFamily="34" charset="-122"/>
                <a:cs typeface="Open Sans" panose="020B0606030504020204" pitchFamily="34" charset="0"/>
              </a:rPr>
              <a:t>后验</a:t>
            </a:r>
            <a:r>
              <a:rPr lang="zh-CN" altLang="zh-CN" dirty="0">
                <a:solidFill>
                  <a:srgbClr val="003F43"/>
                </a:solidFill>
                <a:ea typeface="思源黑体 CN Bold" panose="020B0800000000000000" pitchFamily="34" charset="-122"/>
                <a:cs typeface="Open Sans" panose="020B0606030504020204" pitchFamily="34" charset="0"/>
              </a:rPr>
              <a:t>误差</a:t>
            </a:r>
          </a:p>
        </p:txBody>
      </p:sp>
      <p:pic>
        <p:nvPicPr>
          <p:cNvPr id="34" name="图片 33">
            <a:extLst>
              <a:ext uri="{FF2B5EF4-FFF2-40B4-BE49-F238E27FC236}">
                <a16:creationId xmlns:a16="http://schemas.microsoft.com/office/drawing/2014/main" id="{5326F306-A21F-CD13-8F53-851E3456851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5010840" y="4992430"/>
            <a:ext cx="2483634" cy="1272606"/>
          </a:xfrm>
          <a:prstGeom prst="rect">
            <a:avLst/>
          </a:prstGeom>
          <a:noFill/>
          <a:ln>
            <a:noFill/>
          </a:ln>
        </p:spPr>
      </p:pic>
    </p:spTree>
    <p:extLst>
      <p:ext uri="{BB962C8B-B14F-4D97-AF65-F5344CB8AC3E}">
        <p14:creationId xmlns:p14="http://schemas.microsoft.com/office/powerpoint/2010/main" val="425338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dirty="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zh-CN" altLang="en-US" sz="3200" dirty="0">
                <a:solidFill>
                  <a:srgbClr val="003F43"/>
                </a:solidFill>
                <a:ea typeface="思源黑体 CN Bold" panose="020B0800000000000000" pitchFamily="34" charset="-122"/>
                <a:cs typeface="Open Sans" panose="020B0606030504020204" pitchFamily="34" charset="0"/>
              </a:rPr>
              <a:t>平衡</a:t>
            </a:r>
            <a:r>
              <a:rPr lang="zh-CN" altLang="zh-CN" sz="3200" dirty="0">
                <a:solidFill>
                  <a:srgbClr val="003F43"/>
                </a:solidFill>
                <a:ea typeface="思源黑体 CN Bold" panose="020B0800000000000000" pitchFamily="34" charset="-122"/>
                <a:cs typeface="Open Sans" panose="020B0606030504020204" pitchFamily="34" charset="0"/>
              </a:rPr>
              <a:t>模式</a:t>
            </a:r>
            <a:r>
              <a:rPr lang="zh-CN" altLang="en-US" sz="3200" dirty="0">
                <a:solidFill>
                  <a:srgbClr val="003F43"/>
                </a:solidFill>
                <a:ea typeface="思源黑体 CN Bold" panose="020B0800000000000000" pitchFamily="34" charset="-122"/>
                <a:cs typeface="Open Sans" panose="020B0606030504020204" pitchFamily="34" charset="0"/>
              </a:rPr>
              <a:t>：</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pic>
        <p:nvPicPr>
          <p:cNvPr id="17" name="图片 16">
            <a:extLst>
              <a:ext uri="{FF2B5EF4-FFF2-40B4-BE49-F238E27FC236}">
                <a16:creationId xmlns:a16="http://schemas.microsoft.com/office/drawing/2014/main" id="{D619C048-B68B-335B-C591-899137769B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60400" y="2289241"/>
            <a:ext cx="4494720" cy="2307696"/>
          </a:xfrm>
          <a:prstGeom prst="rect">
            <a:avLst/>
          </a:prstGeom>
          <a:noFill/>
          <a:ln>
            <a:noFill/>
          </a:ln>
        </p:spPr>
      </p:pic>
      <p:sp>
        <p:nvSpPr>
          <p:cNvPr id="18" name="文本框 17">
            <a:extLst>
              <a:ext uri="{FF2B5EF4-FFF2-40B4-BE49-F238E27FC236}">
                <a16:creationId xmlns:a16="http://schemas.microsoft.com/office/drawing/2014/main" id="{6ADD737C-0CF5-A05D-697E-0698DF37B8D6}"/>
              </a:ext>
            </a:extLst>
          </p:cNvPr>
          <p:cNvSpPr txBox="1"/>
          <p:nvPr/>
        </p:nvSpPr>
        <p:spPr>
          <a:xfrm>
            <a:off x="660400" y="1210059"/>
            <a:ext cx="6096000"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目标就成最小化后验状态估计的误差协方差矩阵的迹，误差协方差矩阵的对角线表示了误差相对于过程误差和测量误差的方差</a:t>
            </a:r>
          </a:p>
        </p:txBody>
      </p:sp>
      <p:sp>
        <p:nvSpPr>
          <p:cNvPr id="21" name="文本框 20">
            <a:extLst>
              <a:ext uri="{FF2B5EF4-FFF2-40B4-BE49-F238E27FC236}">
                <a16:creationId xmlns:a16="http://schemas.microsoft.com/office/drawing/2014/main" id="{F020AE4D-5944-3A9F-20E8-BC4515D59865}"/>
              </a:ext>
            </a:extLst>
          </p:cNvPr>
          <p:cNvSpPr txBox="1"/>
          <p:nvPr/>
        </p:nvSpPr>
        <p:spPr>
          <a:xfrm>
            <a:off x="660400" y="4691913"/>
            <a:ext cx="6096000"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经过一系列数学变化后我们能计算出最优解</a:t>
            </a:r>
          </a:p>
        </p:txBody>
      </p:sp>
      <p:pic>
        <p:nvPicPr>
          <p:cNvPr id="22" name="图片 21">
            <a:extLst>
              <a:ext uri="{FF2B5EF4-FFF2-40B4-BE49-F238E27FC236}">
                <a16:creationId xmlns:a16="http://schemas.microsoft.com/office/drawing/2014/main" id="{49F62D52-9A29-7D59-6ACD-CEC7AED17C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60400" y="5268198"/>
            <a:ext cx="2133600" cy="810989"/>
          </a:xfrm>
          <a:prstGeom prst="rect">
            <a:avLst/>
          </a:prstGeom>
          <a:noFill/>
          <a:ln>
            <a:noFill/>
          </a:ln>
        </p:spPr>
      </p:pic>
      <p:sp>
        <p:nvSpPr>
          <p:cNvPr id="35" name="文本框 34">
            <a:extLst>
              <a:ext uri="{FF2B5EF4-FFF2-40B4-BE49-F238E27FC236}">
                <a16:creationId xmlns:a16="http://schemas.microsoft.com/office/drawing/2014/main" id="{25E54424-C832-EDCE-EFF9-4B6F4419F936}"/>
              </a:ext>
            </a:extLst>
          </p:cNvPr>
          <p:cNvSpPr txBox="1"/>
          <p:nvPr/>
        </p:nvSpPr>
        <p:spPr>
          <a:xfrm>
            <a:off x="6096000" y="2043699"/>
            <a:ext cx="6096000" cy="369332"/>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为了计算</a:t>
            </a:r>
            <a:endParaRPr lang="zh-CN" altLang="en-US" dirty="0">
              <a:solidFill>
                <a:srgbClr val="003F43"/>
              </a:solidFill>
              <a:ea typeface="思源黑体 CN Bold" panose="020B0800000000000000" pitchFamily="34" charset="-122"/>
              <a:cs typeface="Open Sans" panose="020B0606030504020204" pitchFamily="34" charset="0"/>
            </a:endParaRPr>
          </a:p>
        </p:txBody>
      </p:sp>
      <p:pic>
        <p:nvPicPr>
          <p:cNvPr id="36" name="图片 35">
            <a:extLst>
              <a:ext uri="{FF2B5EF4-FFF2-40B4-BE49-F238E27FC236}">
                <a16:creationId xmlns:a16="http://schemas.microsoft.com/office/drawing/2014/main" id="{B35F5E2D-B825-2C1D-B8E8-0937CCB5CA2A}"/>
              </a:ext>
            </a:extLst>
          </p:cNvPr>
          <p:cNvPicPr>
            <a:picLocks noChangeAspect="1"/>
          </p:cNvPicPr>
          <p:nvPr/>
        </p:nvPicPr>
        <p:blipFill>
          <a:blip r:embed="rId6">
            <a:extLst>
              <a:ext uri="{28A0092B-C50C-407E-A947-70E740481C1C}">
                <a14:useLocalDpi xmlns:a14="http://schemas.microsoft.com/office/drawing/2010/main" val="0"/>
              </a:ext>
            </a:extLst>
          </a:blip>
          <a:srcRect l="1904" t="26666" r="7301" b="21906"/>
          <a:stretch>
            <a:fillRect/>
          </a:stretch>
        </p:blipFill>
        <p:spPr>
          <a:xfrm>
            <a:off x="7211830" y="1930527"/>
            <a:ext cx="603983" cy="572194"/>
          </a:xfrm>
          <a:prstGeom prst="rect">
            <a:avLst/>
          </a:prstGeom>
          <a:noFill/>
          <a:ln>
            <a:noFill/>
          </a:ln>
          <a:effectLst/>
        </p:spPr>
      </p:pic>
      <p:pic>
        <p:nvPicPr>
          <p:cNvPr id="37" name="图片 36">
            <a:extLst>
              <a:ext uri="{FF2B5EF4-FFF2-40B4-BE49-F238E27FC236}">
                <a16:creationId xmlns:a16="http://schemas.microsoft.com/office/drawing/2014/main" id="{850678F6-6849-ABED-225D-915403506F2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5869806" y="2567526"/>
            <a:ext cx="3288030" cy="1599958"/>
          </a:xfrm>
          <a:prstGeom prst="rect">
            <a:avLst/>
          </a:prstGeom>
          <a:noFill/>
          <a:ln>
            <a:noFill/>
          </a:ln>
        </p:spPr>
      </p:pic>
      <p:pic>
        <p:nvPicPr>
          <p:cNvPr id="38" name="图片 37">
            <a:extLst>
              <a:ext uri="{FF2B5EF4-FFF2-40B4-BE49-F238E27FC236}">
                <a16:creationId xmlns:a16="http://schemas.microsoft.com/office/drawing/2014/main" id="{745C4C84-0E40-F2AE-3A83-7DA12F64379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5818891" y="4784246"/>
            <a:ext cx="5721873" cy="923331"/>
          </a:xfrm>
          <a:prstGeom prst="rect">
            <a:avLst/>
          </a:prstGeom>
          <a:noFill/>
          <a:ln>
            <a:noFill/>
          </a:ln>
        </p:spPr>
      </p:pic>
      <p:sp>
        <p:nvSpPr>
          <p:cNvPr id="39" name="文本框 38">
            <a:extLst>
              <a:ext uri="{FF2B5EF4-FFF2-40B4-BE49-F238E27FC236}">
                <a16:creationId xmlns:a16="http://schemas.microsoft.com/office/drawing/2014/main" id="{FE5976E0-08CC-EE4B-A55E-0BF127F1EC61}"/>
              </a:ext>
            </a:extLst>
          </p:cNvPr>
          <p:cNvSpPr txBox="1"/>
          <p:nvPr/>
        </p:nvSpPr>
        <p:spPr>
          <a:xfrm>
            <a:off x="5869806" y="4348511"/>
            <a:ext cx="6096000" cy="369332"/>
          </a:xfrm>
          <a:prstGeom prst="rect">
            <a:avLst/>
          </a:prstGeom>
          <a:noFill/>
        </p:spPr>
        <p:txBody>
          <a:bodyPr wrap="square">
            <a:spAutoFit/>
          </a:bodyPr>
          <a:lstStyle/>
          <a:p>
            <a:r>
              <a:rPr lang="zh-CN" altLang="zh-CN" dirty="0">
                <a:solidFill>
                  <a:srgbClr val="003F43"/>
                </a:solidFill>
                <a:ea typeface="思源黑体 CN Bold" panose="020B0800000000000000" pitchFamily="34" charset="-122"/>
                <a:cs typeface="Open Sans" panose="020B0606030504020204" pitchFamily="34" charset="0"/>
              </a:rPr>
              <a:t>计算协方差矩阵</a:t>
            </a:r>
          </a:p>
        </p:txBody>
      </p:sp>
    </p:spTree>
    <p:extLst>
      <p:ext uri="{BB962C8B-B14F-4D97-AF65-F5344CB8AC3E}">
        <p14:creationId xmlns:p14="http://schemas.microsoft.com/office/powerpoint/2010/main" val="271441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dirty="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Roll</a:t>
            </a:r>
            <a:r>
              <a:rPr lang="zh-CN" altLang="zh-CN" sz="3200" dirty="0">
                <a:solidFill>
                  <a:srgbClr val="003F43"/>
                </a:solidFill>
                <a:ea typeface="思源黑体 CN Bold" panose="020B0800000000000000" pitchFamily="34" charset="-122"/>
                <a:cs typeface="Open Sans" panose="020B0606030504020204" pitchFamily="34" charset="0"/>
              </a:rPr>
              <a:t>，</a:t>
            </a:r>
            <a:r>
              <a:rPr lang="en-US" altLang="zh-CN" sz="3200" dirty="0">
                <a:solidFill>
                  <a:srgbClr val="003F43"/>
                </a:solidFill>
                <a:ea typeface="思源黑体 CN Bold" panose="020B0800000000000000" pitchFamily="34" charset="-122"/>
                <a:cs typeface="Open Sans" panose="020B0606030504020204" pitchFamily="34" charset="0"/>
              </a:rPr>
              <a:t>pitch</a:t>
            </a:r>
            <a:r>
              <a:rPr lang="zh-CN" altLang="zh-CN" sz="3200" dirty="0">
                <a:solidFill>
                  <a:srgbClr val="003F43"/>
                </a:solidFill>
                <a:ea typeface="思源黑体 CN Bold" panose="020B0800000000000000" pitchFamily="34" charset="-122"/>
                <a:cs typeface="Open Sans" panose="020B0606030504020204" pitchFamily="34" charset="0"/>
              </a:rPr>
              <a:t>角度的</a:t>
            </a:r>
            <a:r>
              <a:rPr lang="en-US" altLang="zh-CN" sz="3200" dirty="0" err="1">
                <a:solidFill>
                  <a:srgbClr val="003F43"/>
                </a:solidFill>
                <a:ea typeface="思源黑体 CN Bold" panose="020B0800000000000000" pitchFamily="34" charset="-122"/>
                <a:cs typeface="Open Sans" panose="020B0606030504020204" pitchFamily="34" charset="0"/>
              </a:rPr>
              <a:t>pid</a:t>
            </a:r>
            <a:r>
              <a:rPr lang="zh-CN" altLang="zh-CN" sz="3200" dirty="0">
                <a:solidFill>
                  <a:srgbClr val="003F43"/>
                </a:solidFill>
                <a:ea typeface="思源黑体 CN Bold" panose="020B0800000000000000" pitchFamily="34" charset="-122"/>
                <a:cs typeface="Open Sans" panose="020B0606030504020204" pitchFamily="34" charset="0"/>
              </a:rPr>
              <a:t>控制：</a:t>
            </a: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pic>
        <p:nvPicPr>
          <p:cNvPr id="28" name="图片 27">
            <a:extLst>
              <a:ext uri="{FF2B5EF4-FFF2-40B4-BE49-F238E27FC236}">
                <a16:creationId xmlns:a16="http://schemas.microsoft.com/office/drawing/2014/main" id="{3F52596B-5CEC-F562-7668-EB17CE6ED9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77333" y="1291642"/>
            <a:ext cx="5288492" cy="2028833"/>
          </a:xfrm>
          <a:prstGeom prst="rect">
            <a:avLst/>
          </a:prstGeom>
          <a:noFill/>
          <a:ln>
            <a:noFill/>
          </a:ln>
          <a:effectLst/>
        </p:spPr>
      </p:pic>
      <p:sp>
        <p:nvSpPr>
          <p:cNvPr id="30" name="文本框 29">
            <a:extLst>
              <a:ext uri="{FF2B5EF4-FFF2-40B4-BE49-F238E27FC236}">
                <a16:creationId xmlns:a16="http://schemas.microsoft.com/office/drawing/2014/main" id="{B29DAA86-D3C0-161E-FBBC-770FAB03BBF1}"/>
              </a:ext>
            </a:extLst>
          </p:cNvPr>
          <p:cNvSpPr txBox="1"/>
          <p:nvPr/>
        </p:nvSpPr>
        <p:spPr>
          <a:xfrm>
            <a:off x="7535219" y="1347151"/>
            <a:ext cx="3979448" cy="4524315"/>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第二种方法是在频域上理解，将</a:t>
            </a:r>
            <a:r>
              <a:rPr lang="en-US" altLang="zh-CN" dirty="0">
                <a:solidFill>
                  <a:srgbClr val="003F43"/>
                </a:solidFill>
                <a:ea typeface="思源黑体 CN Bold" panose="020B0800000000000000" pitchFamily="34" charset="-122"/>
                <a:cs typeface="Open Sans" panose="020B0606030504020204" pitchFamily="34" charset="0"/>
              </a:rPr>
              <a:t>r</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）理解为连续的输入函数，这个函数可以是高频的也可以是低频的，高频反应在六足机器人上就是角度的快速来回改变，而低频反应的就是平稳的改变，而我们的目的就是使</a:t>
            </a:r>
            <a:r>
              <a:rPr lang="en-US" altLang="zh-CN" dirty="0">
                <a:solidFill>
                  <a:srgbClr val="003F43"/>
                </a:solidFill>
                <a:ea typeface="思源黑体 CN Bold" panose="020B0800000000000000" pitchFamily="34" charset="-122"/>
                <a:cs typeface="Open Sans" panose="020B0606030504020204" pitchFamily="34" charset="0"/>
              </a:rPr>
              <a:t>e</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）为</a:t>
            </a:r>
            <a:r>
              <a:rPr lang="en-US" altLang="zh-CN" dirty="0">
                <a:solidFill>
                  <a:srgbClr val="003F43"/>
                </a:solidFill>
                <a:ea typeface="思源黑体 CN Bold" panose="020B0800000000000000" pitchFamily="34" charset="-122"/>
                <a:cs typeface="Open Sans" panose="020B0606030504020204" pitchFamily="34" charset="0"/>
              </a:rPr>
              <a:t>0</a:t>
            </a:r>
            <a:r>
              <a:rPr lang="zh-CN" altLang="zh-CN" dirty="0">
                <a:solidFill>
                  <a:srgbClr val="003F43"/>
                </a:solidFill>
                <a:ea typeface="思源黑体 CN Bold" panose="020B0800000000000000" pitchFamily="34" charset="-122"/>
                <a:cs typeface="Open Sans" panose="020B0606030504020204" pitchFamily="34" charset="0"/>
              </a:rPr>
              <a:t>，就是让这个系统的输出约等于</a:t>
            </a:r>
            <a:r>
              <a:rPr lang="en-US" altLang="zh-CN" dirty="0">
                <a:solidFill>
                  <a:srgbClr val="003F43"/>
                </a:solidFill>
                <a:ea typeface="思源黑体 CN Bold" panose="020B0800000000000000" pitchFamily="34" charset="-122"/>
                <a:cs typeface="Open Sans" panose="020B0606030504020204" pitchFamily="34" charset="0"/>
              </a:rPr>
              <a:t>r</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），且通过复杂化这个系统来增强这个系统的稳定性。（为了保证输出最简单的方法就是将传递函数定义为</a:t>
            </a:r>
            <a:r>
              <a:rPr lang="en-US" altLang="zh-CN" dirty="0">
                <a:solidFill>
                  <a:srgbClr val="003F43"/>
                </a:solidFill>
                <a:ea typeface="思源黑体 CN Bold" panose="020B0800000000000000" pitchFamily="34" charset="-122"/>
                <a:cs typeface="Open Sans" panose="020B0606030504020204" pitchFamily="34" charset="0"/>
              </a:rPr>
              <a:t>1</a:t>
            </a:r>
            <a:r>
              <a:rPr lang="zh-CN" altLang="zh-CN" dirty="0">
                <a:solidFill>
                  <a:srgbClr val="003F43"/>
                </a:solidFill>
                <a:ea typeface="思源黑体 CN Bold" panose="020B0800000000000000" pitchFamily="34" charset="-122"/>
                <a:cs typeface="Open Sans" panose="020B0606030504020204" pitchFamily="34" charset="0"/>
              </a:rPr>
              <a:t>的零阶系统，但零阶系统虽然可以实现高阶次的无差，但其最大缺点在于抗扰动能力太差，另外由于其对于参数的变化太敏感，在实践上也不容易实现真正的零阶系统的同时，我们也）当然在增加系统</a:t>
            </a:r>
            <a:r>
              <a:rPr lang="zh-CN" altLang="en-US" dirty="0">
                <a:solidFill>
                  <a:srgbClr val="003F43"/>
                </a:solidFill>
                <a:ea typeface="思源黑体 CN Bold" panose="020B0800000000000000" pitchFamily="34" charset="-122"/>
                <a:cs typeface="Open Sans" panose="020B0606030504020204" pitchFamily="34" charset="0"/>
              </a:rPr>
              <a:t>稳定性</a:t>
            </a:r>
            <a:r>
              <a:rPr lang="zh-CN" altLang="zh-CN" dirty="0">
                <a:solidFill>
                  <a:srgbClr val="003F43"/>
                </a:solidFill>
                <a:ea typeface="思源黑体 CN Bold" panose="020B0800000000000000" pitchFamily="34" charset="-122"/>
                <a:cs typeface="Open Sans" panose="020B0606030504020204" pitchFamily="34" charset="0"/>
              </a:rPr>
              <a:t>不能让信号失真。</a:t>
            </a:r>
          </a:p>
        </p:txBody>
      </p:sp>
      <p:sp>
        <p:nvSpPr>
          <p:cNvPr id="32" name="文本框 31">
            <a:extLst>
              <a:ext uri="{FF2B5EF4-FFF2-40B4-BE49-F238E27FC236}">
                <a16:creationId xmlns:a16="http://schemas.microsoft.com/office/drawing/2014/main" id="{247DE2F5-2172-52B5-B55A-8752A6B97521}"/>
              </a:ext>
            </a:extLst>
          </p:cNvPr>
          <p:cNvSpPr txBox="1"/>
          <p:nvPr/>
        </p:nvSpPr>
        <p:spPr>
          <a:xfrm>
            <a:off x="677333" y="4115421"/>
            <a:ext cx="6096000" cy="1754326"/>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第一种方法是将</a:t>
            </a:r>
            <a:r>
              <a:rPr lang="en-US" altLang="zh-CN" dirty="0">
                <a:solidFill>
                  <a:srgbClr val="003F43"/>
                </a:solidFill>
                <a:ea typeface="思源黑体 CN Bold" panose="020B0800000000000000" pitchFamily="34" charset="-122"/>
                <a:cs typeface="Open Sans" panose="020B0606030504020204" pitchFamily="34" charset="0"/>
              </a:rPr>
              <a:t>r</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）理解为离散值，我们有一个规定的目标输出</a:t>
            </a:r>
            <a:r>
              <a:rPr lang="en-US" altLang="zh-CN" dirty="0">
                <a:solidFill>
                  <a:srgbClr val="003F43"/>
                </a:solidFill>
                <a:ea typeface="思源黑体 CN Bold" panose="020B0800000000000000" pitchFamily="34" charset="-122"/>
                <a:cs typeface="Open Sans" panose="020B0606030504020204" pitchFamily="34" charset="0"/>
              </a:rPr>
              <a:t>r</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），但往往一次输出并不能达到目标值</a:t>
            </a:r>
            <a:r>
              <a:rPr lang="zh-CN" altLang="en-US" dirty="0">
                <a:solidFill>
                  <a:srgbClr val="003F43"/>
                </a:solidFill>
                <a:ea typeface="思源黑体 CN Bold" panose="020B0800000000000000" pitchFamily="34" charset="-122"/>
                <a:cs typeface="Open Sans" panose="020B0606030504020204" pitchFamily="34" charset="0"/>
              </a:rPr>
              <a:t>（执行机构的传递函数是未知且可变的）</a:t>
            </a:r>
            <a:r>
              <a:rPr lang="zh-CN" altLang="zh-CN" dirty="0">
                <a:solidFill>
                  <a:srgbClr val="003F43"/>
                </a:solidFill>
                <a:ea typeface="思源黑体 CN Bold" panose="020B0800000000000000" pitchFamily="34" charset="-122"/>
                <a:cs typeface="Open Sans" panose="020B0606030504020204" pitchFamily="34" charset="0"/>
              </a:rPr>
              <a:t>，可能会出现欠调和超调的情况。所以我们需要使用我们的输出值</a:t>
            </a:r>
            <a:r>
              <a:rPr lang="en-US" altLang="zh-CN" dirty="0">
                <a:solidFill>
                  <a:srgbClr val="003F43"/>
                </a:solidFill>
                <a:ea typeface="思源黑体 CN Bold" panose="020B0800000000000000" pitchFamily="34" charset="-122"/>
                <a:cs typeface="Open Sans" panose="020B0606030504020204" pitchFamily="34" charset="0"/>
              </a:rPr>
              <a:t>c</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t</a:t>
            </a:r>
            <a:r>
              <a:rPr lang="zh-CN" altLang="zh-CN" dirty="0">
                <a:solidFill>
                  <a:srgbClr val="003F43"/>
                </a:solidFill>
                <a:ea typeface="思源黑体 CN Bold" panose="020B0800000000000000" pitchFamily="34" charset="-122"/>
                <a:cs typeface="Open Sans" panose="020B0606030504020204" pitchFamily="34" charset="0"/>
              </a:rPr>
              <a:t>）来计算误差去修正我们输出，而调节</a:t>
            </a:r>
            <a:r>
              <a:rPr lang="en-US" altLang="zh-CN" dirty="0">
                <a:solidFill>
                  <a:srgbClr val="003F43"/>
                </a:solidFill>
                <a:ea typeface="思源黑体 CN Bold" panose="020B0800000000000000" pitchFamily="34" charset="-122"/>
                <a:cs typeface="Open Sans" panose="020B0606030504020204" pitchFamily="34" charset="0"/>
              </a:rPr>
              <a:t>p</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err="1">
                <a:solidFill>
                  <a:srgbClr val="003F43"/>
                </a:solidFill>
                <a:ea typeface="思源黑体 CN Bold" panose="020B0800000000000000" pitchFamily="34" charset="-122"/>
                <a:cs typeface="Open Sans" panose="020B0606030504020204" pitchFamily="34" charset="0"/>
              </a:rPr>
              <a:t>i</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d</a:t>
            </a:r>
            <a:r>
              <a:rPr lang="zh-CN" altLang="zh-CN" dirty="0">
                <a:solidFill>
                  <a:srgbClr val="003F43"/>
                </a:solidFill>
                <a:ea typeface="思源黑体 CN Bold" panose="020B0800000000000000" pitchFamily="34" charset="-122"/>
                <a:cs typeface="Open Sans" panose="020B0606030504020204" pitchFamily="34" charset="0"/>
              </a:rPr>
              <a:t>的意义在于缩短或者稳定这个调节的过程。</a:t>
            </a:r>
          </a:p>
        </p:txBody>
      </p:sp>
    </p:spTree>
    <p:extLst>
      <p:ext uri="{BB962C8B-B14F-4D97-AF65-F5344CB8AC3E}">
        <p14:creationId xmlns:p14="http://schemas.microsoft.com/office/powerpoint/2010/main" val="141106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dirty="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a:extLst>
              <a:ext uri="{FF2B5EF4-FFF2-40B4-BE49-F238E27FC236}">
                <a16:creationId xmlns:a16="http://schemas.microsoft.com/office/drawing/2014/main" id="{4855473D-E9DC-B8D0-85A9-75FAFB066183}"/>
              </a:ext>
            </a:extLst>
          </p:cNvPr>
          <p:cNvSpPr txBox="1"/>
          <p:nvPr/>
        </p:nvSpPr>
        <p:spPr>
          <a:xfrm>
            <a:off x="513495" y="469432"/>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Roll</a:t>
            </a:r>
            <a:r>
              <a:rPr lang="zh-CN" altLang="zh-CN" sz="3200" dirty="0">
                <a:solidFill>
                  <a:srgbClr val="003F43"/>
                </a:solidFill>
                <a:ea typeface="思源黑体 CN Bold" panose="020B0800000000000000" pitchFamily="34" charset="-122"/>
                <a:cs typeface="Open Sans" panose="020B0606030504020204" pitchFamily="34" charset="0"/>
              </a:rPr>
              <a:t>，</a:t>
            </a:r>
            <a:r>
              <a:rPr lang="en-US" altLang="zh-CN" sz="3200" dirty="0">
                <a:solidFill>
                  <a:srgbClr val="003F43"/>
                </a:solidFill>
                <a:ea typeface="思源黑体 CN Bold" panose="020B0800000000000000" pitchFamily="34" charset="-122"/>
                <a:cs typeface="Open Sans" panose="020B0606030504020204" pitchFamily="34" charset="0"/>
              </a:rPr>
              <a:t>pitch</a:t>
            </a:r>
            <a:r>
              <a:rPr lang="zh-CN" altLang="zh-CN" sz="3200" dirty="0">
                <a:solidFill>
                  <a:srgbClr val="003F43"/>
                </a:solidFill>
                <a:ea typeface="思源黑体 CN Bold" panose="020B0800000000000000" pitchFamily="34" charset="-122"/>
                <a:cs typeface="Open Sans" panose="020B0606030504020204" pitchFamily="34" charset="0"/>
              </a:rPr>
              <a:t>角度的</a:t>
            </a:r>
            <a:r>
              <a:rPr lang="en-US" altLang="zh-CN" sz="3200" dirty="0" err="1">
                <a:solidFill>
                  <a:srgbClr val="003F43"/>
                </a:solidFill>
                <a:ea typeface="思源黑体 CN Bold" panose="020B0800000000000000" pitchFamily="34" charset="-122"/>
                <a:cs typeface="Open Sans" panose="020B0606030504020204" pitchFamily="34" charset="0"/>
              </a:rPr>
              <a:t>pid</a:t>
            </a:r>
            <a:r>
              <a:rPr lang="zh-CN" altLang="zh-CN" sz="3200" dirty="0">
                <a:solidFill>
                  <a:srgbClr val="003F43"/>
                </a:solidFill>
                <a:ea typeface="思源黑体 CN Bold" panose="020B0800000000000000" pitchFamily="34" charset="-122"/>
                <a:cs typeface="Open Sans" panose="020B0606030504020204" pitchFamily="34" charset="0"/>
              </a:rPr>
              <a:t>控制：</a:t>
            </a: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pic>
        <p:nvPicPr>
          <p:cNvPr id="3" name="图片 2">
            <a:extLst>
              <a:ext uri="{FF2B5EF4-FFF2-40B4-BE49-F238E27FC236}">
                <a16:creationId xmlns:a16="http://schemas.microsoft.com/office/drawing/2014/main" id="{0A5E3179-261A-112D-DE1D-AA78E11DA70F}"/>
              </a:ext>
            </a:extLst>
          </p:cNvPr>
          <p:cNvPicPr>
            <a:picLocks noChangeAspect="1"/>
          </p:cNvPicPr>
          <p:nvPr/>
        </p:nvPicPr>
        <p:blipFill>
          <a:blip r:embed="rId4"/>
          <a:stretch>
            <a:fillRect/>
          </a:stretch>
        </p:blipFill>
        <p:spPr>
          <a:xfrm>
            <a:off x="513495" y="1253068"/>
            <a:ext cx="4156947" cy="1347858"/>
          </a:xfrm>
          <a:prstGeom prst="rect">
            <a:avLst/>
          </a:prstGeom>
        </p:spPr>
      </p:pic>
      <p:pic>
        <p:nvPicPr>
          <p:cNvPr id="5" name="图片 4">
            <a:extLst>
              <a:ext uri="{FF2B5EF4-FFF2-40B4-BE49-F238E27FC236}">
                <a16:creationId xmlns:a16="http://schemas.microsoft.com/office/drawing/2014/main" id="{7D7DA102-7B27-29B3-C0E2-8C2FE49A546F}"/>
              </a:ext>
            </a:extLst>
          </p:cNvPr>
          <p:cNvPicPr>
            <a:picLocks noChangeAspect="1"/>
          </p:cNvPicPr>
          <p:nvPr/>
        </p:nvPicPr>
        <p:blipFill>
          <a:blip r:embed="rId5"/>
          <a:stretch>
            <a:fillRect/>
          </a:stretch>
        </p:blipFill>
        <p:spPr>
          <a:xfrm>
            <a:off x="4670442" y="1253068"/>
            <a:ext cx="3374164" cy="4023918"/>
          </a:xfrm>
          <a:prstGeom prst="rect">
            <a:avLst/>
          </a:prstGeom>
        </p:spPr>
      </p:pic>
      <p:pic>
        <p:nvPicPr>
          <p:cNvPr id="7" name="图片 6">
            <a:extLst>
              <a:ext uri="{FF2B5EF4-FFF2-40B4-BE49-F238E27FC236}">
                <a16:creationId xmlns:a16="http://schemas.microsoft.com/office/drawing/2014/main" id="{8E817D00-2957-9E04-94CB-216C1FA19D09}"/>
              </a:ext>
            </a:extLst>
          </p:cNvPr>
          <p:cNvPicPr>
            <a:picLocks noChangeAspect="1"/>
          </p:cNvPicPr>
          <p:nvPr/>
        </p:nvPicPr>
        <p:blipFill>
          <a:blip r:embed="rId6"/>
          <a:stretch>
            <a:fillRect/>
          </a:stretch>
        </p:blipFill>
        <p:spPr>
          <a:xfrm>
            <a:off x="513495" y="2752897"/>
            <a:ext cx="3374164" cy="3444704"/>
          </a:xfrm>
          <a:prstGeom prst="rect">
            <a:avLst/>
          </a:prstGeom>
        </p:spPr>
      </p:pic>
      <p:pic>
        <p:nvPicPr>
          <p:cNvPr id="9" name="图片 8">
            <a:extLst>
              <a:ext uri="{FF2B5EF4-FFF2-40B4-BE49-F238E27FC236}">
                <a16:creationId xmlns:a16="http://schemas.microsoft.com/office/drawing/2014/main" id="{D380B7AF-2CBB-C03A-DDBA-6F6EFF6EFB3E}"/>
              </a:ext>
            </a:extLst>
          </p:cNvPr>
          <p:cNvPicPr>
            <a:picLocks noChangeAspect="1"/>
          </p:cNvPicPr>
          <p:nvPr/>
        </p:nvPicPr>
        <p:blipFill>
          <a:blip r:embed="rId7"/>
          <a:stretch>
            <a:fillRect/>
          </a:stretch>
        </p:blipFill>
        <p:spPr>
          <a:xfrm>
            <a:off x="8304343" y="1462178"/>
            <a:ext cx="3374164" cy="4024738"/>
          </a:xfrm>
          <a:prstGeom prst="rect">
            <a:avLst/>
          </a:prstGeom>
        </p:spPr>
      </p:pic>
    </p:spTree>
    <p:extLst>
      <p:ext uri="{BB962C8B-B14F-4D97-AF65-F5344CB8AC3E}">
        <p14:creationId xmlns:p14="http://schemas.microsoft.com/office/powerpoint/2010/main" val="119154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卡尔曼滤波</a:t>
            </a:r>
            <a:r>
              <a:rPr lang="en-US" altLang="zh-CN" sz="1800" kern="100" baseline="30000" dirty="0">
                <a:effectLst/>
                <a:latin typeface="等线" panose="02010600030101010101" pitchFamily="2" charset="-122"/>
                <a:ea typeface="宋体" panose="02010600030101010101" pitchFamily="2" charset="-122"/>
                <a:cs typeface="Times New Roman" panose="02020603050405020304" pitchFamily="18" charset="0"/>
              </a:rPr>
              <a:t>[5, 6]</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0" name="图形 19">
            <a:extLst>
              <a:ext uri="{FF2B5EF4-FFF2-40B4-BE49-F238E27FC236}">
                <a16:creationId xmlns:a16="http://schemas.microsoft.com/office/drawing/2014/main" id="{03770BBD-DED0-B8E1-1F02-82D11F015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pic>
        <p:nvPicPr>
          <p:cNvPr id="3" name="图片 2">
            <a:extLst>
              <a:ext uri="{FF2B5EF4-FFF2-40B4-BE49-F238E27FC236}">
                <a16:creationId xmlns:a16="http://schemas.microsoft.com/office/drawing/2014/main" id="{0A5E3179-261A-112D-DE1D-AA78E11DA70F}"/>
              </a:ext>
            </a:extLst>
          </p:cNvPr>
          <p:cNvPicPr>
            <a:picLocks noChangeAspect="1"/>
          </p:cNvPicPr>
          <p:nvPr/>
        </p:nvPicPr>
        <p:blipFill>
          <a:blip r:embed="rId4"/>
          <a:stretch>
            <a:fillRect/>
          </a:stretch>
        </p:blipFill>
        <p:spPr>
          <a:xfrm>
            <a:off x="513495" y="1253068"/>
            <a:ext cx="4156947" cy="1347858"/>
          </a:xfrm>
          <a:prstGeom prst="rect">
            <a:avLst/>
          </a:prstGeom>
        </p:spPr>
      </p:pic>
      <p:pic>
        <p:nvPicPr>
          <p:cNvPr id="5" name="图片 4">
            <a:extLst>
              <a:ext uri="{FF2B5EF4-FFF2-40B4-BE49-F238E27FC236}">
                <a16:creationId xmlns:a16="http://schemas.microsoft.com/office/drawing/2014/main" id="{7D7DA102-7B27-29B3-C0E2-8C2FE49A546F}"/>
              </a:ext>
            </a:extLst>
          </p:cNvPr>
          <p:cNvPicPr>
            <a:picLocks noChangeAspect="1"/>
          </p:cNvPicPr>
          <p:nvPr/>
        </p:nvPicPr>
        <p:blipFill>
          <a:blip r:embed="rId5"/>
          <a:stretch>
            <a:fillRect/>
          </a:stretch>
        </p:blipFill>
        <p:spPr>
          <a:xfrm>
            <a:off x="4670442" y="1253068"/>
            <a:ext cx="3374164" cy="4023918"/>
          </a:xfrm>
          <a:prstGeom prst="rect">
            <a:avLst/>
          </a:prstGeom>
        </p:spPr>
      </p:pic>
      <p:pic>
        <p:nvPicPr>
          <p:cNvPr id="7" name="图片 6">
            <a:extLst>
              <a:ext uri="{FF2B5EF4-FFF2-40B4-BE49-F238E27FC236}">
                <a16:creationId xmlns:a16="http://schemas.microsoft.com/office/drawing/2014/main" id="{8E817D00-2957-9E04-94CB-216C1FA19D09}"/>
              </a:ext>
            </a:extLst>
          </p:cNvPr>
          <p:cNvPicPr>
            <a:picLocks noChangeAspect="1"/>
          </p:cNvPicPr>
          <p:nvPr/>
        </p:nvPicPr>
        <p:blipFill>
          <a:blip r:embed="rId6"/>
          <a:stretch>
            <a:fillRect/>
          </a:stretch>
        </p:blipFill>
        <p:spPr>
          <a:xfrm>
            <a:off x="513495" y="2752897"/>
            <a:ext cx="3374164" cy="3444704"/>
          </a:xfrm>
          <a:prstGeom prst="rect">
            <a:avLst/>
          </a:prstGeom>
        </p:spPr>
      </p:pic>
      <p:pic>
        <p:nvPicPr>
          <p:cNvPr id="9" name="图片 8">
            <a:extLst>
              <a:ext uri="{FF2B5EF4-FFF2-40B4-BE49-F238E27FC236}">
                <a16:creationId xmlns:a16="http://schemas.microsoft.com/office/drawing/2014/main" id="{D380B7AF-2CBB-C03A-DDBA-6F6EFF6EFB3E}"/>
              </a:ext>
            </a:extLst>
          </p:cNvPr>
          <p:cNvPicPr>
            <a:picLocks noChangeAspect="1"/>
          </p:cNvPicPr>
          <p:nvPr/>
        </p:nvPicPr>
        <p:blipFill>
          <a:blip r:embed="rId7"/>
          <a:stretch>
            <a:fillRect/>
          </a:stretch>
        </p:blipFill>
        <p:spPr>
          <a:xfrm>
            <a:off x="8304343" y="1462178"/>
            <a:ext cx="3374164" cy="4024738"/>
          </a:xfrm>
          <a:prstGeom prst="rect">
            <a:avLst/>
          </a:prstGeom>
        </p:spPr>
      </p:pic>
    </p:spTree>
    <p:extLst>
      <p:ext uri="{BB962C8B-B14F-4D97-AF65-F5344CB8AC3E}">
        <p14:creationId xmlns:p14="http://schemas.microsoft.com/office/powerpoint/2010/main" val="426994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07307"/>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4</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4103951" y="2873185"/>
            <a:ext cx="3472180" cy="1646605"/>
          </a:xfrm>
          <a:prstGeom prst="rect">
            <a:avLst/>
          </a:prstGeom>
          <a:noFill/>
        </p:spPr>
        <p:txBody>
          <a:bodyPr wrap="square" rtlCol="0">
            <a:spAutoFit/>
          </a:bodyPr>
          <a:lstStyle/>
          <a:p>
            <a:pPr algn="ctr">
              <a:spcBef>
                <a:spcPts val="600"/>
              </a:spcBef>
              <a:defRPr/>
            </a:pPr>
            <a:r>
              <a:rPr lang="zh-CN" altLang="zh-CN" sz="4800" spc="300" dirty="0">
                <a:solidFill>
                  <a:srgbClr val="2F2E41"/>
                </a:solidFill>
                <a:latin typeface="Century Schoolbook" panose="02040604050505020304" charset="0"/>
                <a:ea typeface="思源黑体 CN Bold" panose="020B0800000000000000" pitchFamily="34" charset="-122"/>
              </a:rPr>
              <a:t>实验结果</a:t>
            </a:r>
          </a:p>
          <a:p>
            <a:pPr marL="0" marR="0" lvl="0" indent="0" algn="ctr" defTabSz="914400" rtl="0" eaLnBrk="1" fontAlgn="auto" latinLnBrk="0" hangingPunct="1">
              <a:lnSpc>
                <a:spcPct val="100000"/>
              </a:lnSpc>
              <a:spcBef>
                <a:spcPts val="600"/>
              </a:spcBef>
              <a:spcAft>
                <a:spcPts val="0"/>
              </a:spcAft>
              <a:buClrTx/>
              <a:buSzTx/>
              <a:buFontTx/>
              <a:buNone/>
              <a:defRPr/>
            </a:pPr>
            <a:endParaRPr lang="zh-CN" altLang="en-US" sz="4800" spc="300" dirty="0">
              <a:solidFill>
                <a:srgbClr val="2F2E41"/>
              </a:solidFill>
              <a:latin typeface="Century Schoolbook" panose="02040604050505020304" charset="0"/>
              <a:ea typeface="思源黑体 CN Bold" panose="020B0800000000000000" pitchFamily="34" charset="-122"/>
            </a:endParaRPr>
          </a:p>
        </p:txBody>
      </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291130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07307"/>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rPr>
              <a:t>1</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4103951" y="2873185"/>
            <a:ext cx="3472180" cy="830997"/>
          </a:xfrm>
          <a:prstGeom prst="rect">
            <a:avLst/>
          </a:prstGeom>
          <a:noFill/>
        </p:spPr>
        <p:txBody>
          <a:bodyPr wrap="square" rtlCol="0">
            <a:spAutoFit/>
          </a:bodyPr>
          <a:lstStyle/>
          <a:p>
            <a:pPr algn="ctr">
              <a:spcBef>
                <a:spcPts val="600"/>
              </a:spcBef>
              <a:defRPr/>
            </a:pPr>
            <a:r>
              <a:rPr lang="zh-CN" altLang="en-US" sz="4800" spc="300" dirty="0">
                <a:solidFill>
                  <a:srgbClr val="2F2E41"/>
                </a:solidFill>
                <a:latin typeface="Century Schoolbook" panose="02040604050505020304" charset="0"/>
                <a:ea typeface="思源黑体 CN Bold" panose="020B0800000000000000" pitchFamily="34" charset="-122"/>
              </a:rPr>
              <a:t>研究背景</a:t>
            </a:r>
          </a:p>
        </p:txBody>
      </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2921165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a:extLst>
              <a:ext uri="{FF2B5EF4-FFF2-40B4-BE49-F238E27FC236}">
                <a16:creationId xmlns:a16="http://schemas.microsoft.com/office/drawing/2014/main" id="{C94474C6-3B32-C2EF-8D33-11E85FDBEA42}"/>
              </a:ext>
            </a:extLst>
          </p:cNvPr>
          <p:cNvSpPr txBox="1"/>
          <p:nvPr/>
        </p:nvSpPr>
        <p:spPr>
          <a:xfrm>
            <a:off x="2878552" y="308433"/>
            <a:ext cx="6096000" cy="1194622"/>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1.</a:t>
            </a:r>
            <a:r>
              <a:rPr lang="zh-CN" altLang="zh-CN" sz="4800" spc="300" dirty="0">
                <a:solidFill>
                  <a:srgbClr val="2F2E41"/>
                </a:solidFill>
                <a:latin typeface="Century Schoolbook" panose="02040604050505020304" charset="0"/>
                <a:ea typeface="思源黑体 CN Bold" panose="020B0800000000000000" pitchFamily="34" charset="-122"/>
              </a:rPr>
              <a:t>仿真结果</a:t>
            </a:r>
          </a:p>
        </p:txBody>
      </p:sp>
      <p:pic>
        <p:nvPicPr>
          <p:cNvPr id="14" name="图片 13">
            <a:extLst>
              <a:ext uri="{FF2B5EF4-FFF2-40B4-BE49-F238E27FC236}">
                <a16:creationId xmlns:a16="http://schemas.microsoft.com/office/drawing/2014/main" id="{58F0F586-3872-18B1-A4E1-28609DB653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207" y="2176716"/>
            <a:ext cx="3839526" cy="3358243"/>
          </a:xfrm>
          <a:prstGeom prst="rect">
            <a:avLst/>
          </a:prstGeom>
          <a:noFill/>
          <a:ln>
            <a:noFill/>
          </a:ln>
        </p:spPr>
      </p:pic>
      <p:sp>
        <p:nvSpPr>
          <p:cNvPr id="16" name="文本框 15">
            <a:extLst>
              <a:ext uri="{FF2B5EF4-FFF2-40B4-BE49-F238E27FC236}">
                <a16:creationId xmlns:a16="http://schemas.microsoft.com/office/drawing/2014/main" id="{E6EA3CFB-DE5E-D861-67AF-B73EB2EBFADE}"/>
              </a:ext>
            </a:extLst>
          </p:cNvPr>
          <p:cNvSpPr txBox="1"/>
          <p:nvPr/>
        </p:nvSpPr>
        <p:spPr>
          <a:xfrm>
            <a:off x="90036" y="1632123"/>
            <a:ext cx="6096000" cy="369332"/>
          </a:xfrm>
          <a:prstGeom prst="rect">
            <a:avLst/>
          </a:prstGeom>
          <a:noFill/>
        </p:spPr>
        <p:txBody>
          <a:bodyPr wrap="square">
            <a:spAutoFit/>
          </a:bodyPr>
          <a:lstStyle/>
          <a:p>
            <a:pPr algn="just"/>
            <a:r>
              <a:rPr lang="zh-CN" altLang="zh-CN" sz="1800" kern="10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步距</a:t>
            </a:r>
            <a:r>
              <a:rPr lang="en-US" altLang="zh-CN" sz="18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rPr>
              <a:t>L=100</a:t>
            </a:r>
            <a:r>
              <a:rPr lang="zh-CN" altLang="zh-CN" sz="1800" kern="10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，抬腿高度</a:t>
            </a:r>
            <a:r>
              <a:rPr lang="en-US" altLang="zh-CN" sz="18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rPr>
              <a:t>H=50</a:t>
            </a:r>
            <a:r>
              <a:rPr lang="zh-CN" altLang="zh-CN" sz="1800" kern="10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，前进步态：</a:t>
            </a:r>
            <a:endParaRPr lang="zh-CN" altLang="zh-CN" sz="18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E1A944CD-21B3-3E71-792A-B92DC4851962}"/>
              </a:ext>
            </a:extLst>
          </p:cNvPr>
          <p:cNvSpPr txBox="1"/>
          <p:nvPr/>
        </p:nvSpPr>
        <p:spPr>
          <a:xfrm>
            <a:off x="4311803" y="1666780"/>
            <a:ext cx="6096000" cy="369332"/>
          </a:xfrm>
          <a:prstGeom prst="rect">
            <a:avLst/>
          </a:prstGeom>
          <a:noFill/>
        </p:spPr>
        <p:txBody>
          <a:bodyPr wrap="square">
            <a:spAutoFit/>
          </a:bodyPr>
          <a:lstStyle/>
          <a:p>
            <a:pPr algn="just"/>
            <a:r>
              <a:rPr lang="zh-CN" altLang="zh-CN" kern="100" dirty="0">
                <a:solidFill>
                  <a:schemeClr val="bg2">
                    <a:lumMod val="10000"/>
                  </a:schemeClr>
                </a:solidFill>
                <a:latin typeface="等线" panose="02010600030101010101" pitchFamily="2" charset="-122"/>
                <a:ea typeface="宋体" panose="02010600030101010101" pitchFamily="2" charset="-122"/>
                <a:cs typeface="Times New Roman" panose="02020603050405020304" pitchFamily="18" charset="0"/>
              </a:rPr>
              <a:t>步距</a:t>
            </a:r>
            <a:r>
              <a:rPr lang="en-US" altLang="zh-CN" kern="100" dirty="0">
                <a:solidFill>
                  <a:schemeClr val="bg2">
                    <a:lumMod val="10000"/>
                  </a:schemeClr>
                </a:solidFill>
                <a:latin typeface="等线" panose="02010600030101010101" pitchFamily="2" charset="-122"/>
                <a:ea typeface="宋体" panose="02010600030101010101" pitchFamily="2" charset="-122"/>
                <a:cs typeface="Times New Roman" panose="02020603050405020304" pitchFamily="18" charset="0"/>
              </a:rPr>
              <a:t>L=50</a:t>
            </a:r>
            <a:r>
              <a:rPr lang="zh-CN" altLang="zh-CN" kern="100" dirty="0">
                <a:solidFill>
                  <a:schemeClr val="bg2">
                    <a:lumMod val="10000"/>
                  </a:schemeClr>
                </a:solidFill>
                <a:latin typeface="等线" panose="02010600030101010101" pitchFamily="2" charset="-122"/>
                <a:ea typeface="宋体" panose="02010600030101010101" pitchFamily="2" charset="-122"/>
                <a:cs typeface="Times New Roman" panose="02020603050405020304" pitchFamily="18" charset="0"/>
              </a:rPr>
              <a:t>，抬腿高度</a:t>
            </a:r>
            <a:r>
              <a:rPr lang="en-US" altLang="zh-CN" kern="100" dirty="0">
                <a:solidFill>
                  <a:schemeClr val="bg2">
                    <a:lumMod val="10000"/>
                  </a:schemeClr>
                </a:solidFill>
                <a:latin typeface="等线" panose="02010600030101010101" pitchFamily="2" charset="-122"/>
                <a:ea typeface="宋体" panose="02010600030101010101" pitchFamily="2" charset="-122"/>
                <a:cs typeface="Times New Roman" panose="02020603050405020304" pitchFamily="18" charset="0"/>
              </a:rPr>
              <a:t>H=60</a:t>
            </a:r>
            <a:r>
              <a:rPr lang="zh-CN" altLang="zh-CN" kern="100" dirty="0">
                <a:solidFill>
                  <a:schemeClr val="bg2">
                    <a:lumMod val="10000"/>
                  </a:schemeClr>
                </a:solidFill>
                <a:latin typeface="等线" panose="02010600030101010101" pitchFamily="2" charset="-122"/>
                <a:ea typeface="宋体" panose="02010600030101010101" pitchFamily="2" charset="-122"/>
                <a:cs typeface="Times New Roman" panose="02020603050405020304" pitchFamily="18" charset="0"/>
              </a:rPr>
              <a:t>，左移步态：</a:t>
            </a:r>
          </a:p>
        </p:txBody>
      </p:sp>
      <p:pic>
        <p:nvPicPr>
          <p:cNvPr id="20" name="图片 19">
            <a:extLst>
              <a:ext uri="{FF2B5EF4-FFF2-40B4-BE49-F238E27FC236}">
                <a16:creationId xmlns:a16="http://schemas.microsoft.com/office/drawing/2014/main" id="{825DEEF4-DAAC-47EE-4C00-A4481E0EED5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5371" y="2353286"/>
            <a:ext cx="3514422" cy="3073891"/>
          </a:xfrm>
          <a:prstGeom prst="rect">
            <a:avLst/>
          </a:prstGeom>
          <a:noFill/>
          <a:ln>
            <a:noFill/>
          </a:ln>
        </p:spPr>
      </p:pic>
      <p:sp>
        <p:nvSpPr>
          <p:cNvPr id="22" name="文本框 21">
            <a:extLst>
              <a:ext uri="{FF2B5EF4-FFF2-40B4-BE49-F238E27FC236}">
                <a16:creationId xmlns:a16="http://schemas.microsoft.com/office/drawing/2014/main" id="{B6A23FF7-F6F7-3FBC-329D-4C7981F5F376}"/>
              </a:ext>
            </a:extLst>
          </p:cNvPr>
          <p:cNvSpPr txBox="1"/>
          <p:nvPr/>
        </p:nvSpPr>
        <p:spPr>
          <a:xfrm>
            <a:off x="8882061" y="1323627"/>
            <a:ext cx="2794001" cy="923330"/>
          </a:xfrm>
          <a:prstGeom prst="rect">
            <a:avLst/>
          </a:prstGeom>
          <a:noFill/>
        </p:spPr>
        <p:txBody>
          <a:bodyPr wrap="square">
            <a:spAutoFit/>
          </a:bodyPr>
          <a:lstStyle/>
          <a:p>
            <a:pPr algn="just"/>
            <a:r>
              <a:rPr lang="zh-CN" altLang="zh-CN" sz="1800" kern="100" dirty="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单腿单次旋转角θ</a:t>
            </a:r>
            <a:r>
              <a:rPr lang="en-US" altLang="zh-CN" sz="18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rPr>
              <a:t>=45</a:t>
            </a:r>
            <a:r>
              <a:rPr lang="zh-CN" altLang="zh-CN" sz="1800" kern="100" dirty="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°，抬腿高度</a:t>
            </a:r>
            <a:r>
              <a:rPr lang="en-US" altLang="zh-CN" sz="18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rPr>
              <a:t>H=50</a:t>
            </a:r>
            <a:r>
              <a:rPr lang="zh-CN" altLang="zh-CN" sz="1800" kern="100" dirty="0">
                <a:solidFill>
                  <a:schemeClr val="bg2">
                    <a:lumMod val="10000"/>
                  </a:schemeClr>
                </a:solidFill>
                <a:effectLst/>
                <a:latin typeface="等线" panose="02010600030101010101" pitchFamily="2" charset="-122"/>
                <a:ea typeface="宋体" panose="02010600030101010101" pitchFamily="2" charset="-122"/>
                <a:cs typeface="Times New Roman" panose="02020603050405020304" pitchFamily="18" charset="0"/>
              </a:rPr>
              <a:t>，顺时针旋转步态：</a:t>
            </a:r>
            <a:endParaRPr lang="zh-CN" altLang="zh-CN" sz="18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51322B85-E255-6042-972C-B9EDCCCB962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0399" y="2165179"/>
            <a:ext cx="3839526" cy="33582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a:extLst>
              <a:ext uri="{FF2B5EF4-FFF2-40B4-BE49-F238E27FC236}">
                <a16:creationId xmlns:a16="http://schemas.microsoft.com/office/drawing/2014/main" id="{14FD0451-2C48-1385-0DF7-4F3BDE85F2DC}"/>
              </a:ext>
            </a:extLst>
          </p:cNvPr>
          <p:cNvSpPr txBox="1"/>
          <p:nvPr/>
        </p:nvSpPr>
        <p:spPr>
          <a:xfrm>
            <a:off x="1744019" y="152986"/>
            <a:ext cx="7230648" cy="1194622"/>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2.</a:t>
            </a:r>
            <a:r>
              <a:rPr lang="zh-CN" altLang="zh-CN" sz="4800" spc="300" dirty="0">
                <a:solidFill>
                  <a:srgbClr val="2F2E41"/>
                </a:solidFill>
                <a:latin typeface="Century Schoolbook" panose="02040604050505020304" charset="0"/>
                <a:ea typeface="思源黑体 CN Bold" panose="020B0800000000000000" pitchFamily="34" charset="-122"/>
              </a:rPr>
              <a:t>基本移动功能的实现</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a:extLst>
              <a:ext uri="{FF2B5EF4-FFF2-40B4-BE49-F238E27FC236}">
                <a16:creationId xmlns:a16="http://schemas.microsoft.com/office/drawing/2014/main" id="{14FD0451-2C48-1385-0DF7-4F3BDE85F2DC}"/>
              </a:ext>
            </a:extLst>
          </p:cNvPr>
          <p:cNvSpPr txBox="1"/>
          <p:nvPr/>
        </p:nvSpPr>
        <p:spPr>
          <a:xfrm>
            <a:off x="1744019" y="152986"/>
            <a:ext cx="7230648" cy="3982950"/>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2.</a:t>
            </a:r>
            <a:r>
              <a:rPr lang="zh-CN" altLang="zh-CN" sz="4800" spc="300" dirty="0">
                <a:solidFill>
                  <a:srgbClr val="2F2E41"/>
                </a:solidFill>
                <a:latin typeface="Century Schoolbook" panose="02040604050505020304" charset="0"/>
                <a:ea typeface="思源黑体 CN Bold" panose="020B0800000000000000" pitchFamily="34" charset="-122"/>
              </a:rPr>
              <a:t>自动角度适应</a:t>
            </a:r>
            <a:r>
              <a:rPr lang="en-US" altLang="zh-CN" sz="4800" spc="300" dirty="0">
                <a:solidFill>
                  <a:srgbClr val="2F2E41"/>
                </a:solidFill>
                <a:latin typeface="Century Schoolbook" panose="02040604050505020304" charset="0"/>
                <a:ea typeface="思源黑体 CN Bold" panose="020B0800000000000000" pitchFamily="34" charset="-122"/>
              </a:rPr>
              <a:t>/</a:t>
            </a:r>
            <a:r>
              <a:rPr lang="zh-CN" altLang="zh-CN" sz="4800" spc="300" dirty="0">
                <a:solidFill>
                  <a:srgbClr val="2F2E41"/>
                </a:solidFill>
                <a:latin typeface="Century Schoolbook" panose="02040604050505020304" charset="0"/>
                <a:ea typeface="思源黑体 CN Bold" panose="020B0800000000000000" pitchFamily="34" charset="-122"/>
              </a:rPr>
              <a:t>斜面自稳的实现和优化</a:t>
            </a:r>
          </a:p>
          <a:p>
            <a:pPr marL="0" lvl="1" algn="ctr">
              <a:lnSpc>
                <a:spcPct val="173000"/>
              </a:lnSpc>
              <a:spcBef>
                <a:spcPts val="600"/>
              </a:spcBef>
              <a:spcAft>
                <a:spcPts val="1300"/>
              </a:spcAft>
              <a:defRPr/>
            </a:pPr>
            <a:endParaRPr lang="zh-CN" altLang="zh-CN" sz="4800" spc="300" dirty="0">
              <a:solidFill>
                <a:srgbClr val="2F2E41"/>
              </a:solidFill>
              <a:latin typeface="Century Schoolbook" panose="02040604050505020304" charset="0"/>
              <a:ea typeface="思源黑体 CN Bold" panose="020B0800000000000000" pitchFamily="34" charset="-122"/>
            </a:endParaRPr>
          </a:p>
        </p:txBody>
      </p:sp>
    </p:spTree>
    <p:extLst>
      <p:ext uri="{BB962C8B-B14F-4D97-AF65-F5344CB8AC3E}">
        <p14:creationId xmlns:p14="http://schemas.microsoft.com/office/powerpoint/2010/main" val="2628911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a:extLst>
              <a:ext uri="{FF2B5EF4-FFF2-40B4-BE49-F238E27FC236}">
                <a16:creationId xmlns:a16="http://schemas.microsoft.com/office/drawing/2014/main" id="{14FD0451-2C48-1385-0DF7-4F3BDE85F2DC}"/>
              </a:ext>
            </a:extLst>
          </p:cNvPr>
          <p:cNvSpPr txBox="1"/>
          <p:nvPr/>
        </p:nvSpPr>
        <p:spPr>
          <a:xfrm>
            <a:off x="-42275" y="0"/>
            <a:ext cx="7230648" cy="3982950"/>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2.</a:t>
            </a:r>
            <a:r>
              <a:rPr lang="zh-CN" altLang="zh-CN" sz="4800" spc="300" dirty="0">
                <a:solidFill>
                  <a:srgbClr val="2F2E41"/>
                </a:solidFill>
                <a:latin typeface="Century Schoolbook" panose="02040604050505020304" charset="0"/>
                <a:ea typeface="思源黑体 CN Bold" panose="020B0800000000000000" pitchFamily="34" charset="-122"/>
              </a:rPr>
              <a:t>自动角度适应</a:t>
            </a:r>
            <a:r>
              <a:rPr lang="en-US" altLang="zh-CN" sz="4800" spc="300" dirty="0">
                <a:solidFill>
                  <a:srgbClr val="2F2E41"/>
                </a:solidFill>
                <a:latin typeface="Century Schoolbook" panose="02040604050505020304" charset="0"/>
                <a:ea typeface="思源黑体 CN Bold" panose="020B0800000000000000" pitchFamily="34" charset="-122"/>
              </a:rPr>
              <a:t>/</a:t>
            </a:r>
            <a:r>
              <a:rPr lang="zh-CN" altLang="zh-CN" sz="4800" spc="300" dirty="0">
                <a:solidFill>
                  <a:srgbClr val="2F2E41"/>
                </a:solidFill>
                <a:latin typeface="Century Schoolbook" panose="02040604050505020304" charset="0"/>
                <a:ea typeface="思源黑体 CN Bold" panose="020B0800000000000000" pitchFamily="34" charset="-122"/>
              </a:rPr>
              <a:t>斜面自稳的实现和优化</a:t>
            </a:r>
          </a:p>
          <a:p>
            <a:pPr marL="0" lvl="1" algn="ctr">
              <a:lnSpc>
                <a:spcPct val="173000"/>
              </a:lnSpc>
              <a:spcBef>
                <a:spcPts val="600"/>
              </a:spcBef>
              <a:spcAft>
                <a:spcPts val="1300"/>
              </a:spcAft>
              <a:defRPr/>
            </a:pPr>
            <a:endParaRPr lang="zh-CN" altLang="zh-CN" sz="4800" spc="300" dirty="0">
              <a:solidFill>
                <a:srgbClr val="2F2E41"/>
              </a:solidFill>
              <a:latin typeface="Century Schoolbook" panose="02040604050505020304" charset="0"/>
              <a:ea typeface="思源黑体 CN Bold" panose="020B0800000000000000" pitchFamily="34" charset="-122"/>
            </a:endParaRPr>
          </a:p>
        </p:txBody>
      </p:sp>
      <p:sp>
        <p:nvSpPr>
          <p:cNvPr id="6" name="文本框 5">
            <a:extLst>
              <a:ext uri="{FF2B5EF4-FFF2-40B4-BE49-F238E27FC236}">
                <a16:creationId xmlns:a16="http://schemas.microsoft.com/office/drawing/2014/main" id="{D9DFD3FE-0E88-7A21-547F-A0677460B1D9}"/>
              </a:ext>
            </a:extLst>
          </p:cNvPr>
          <p:cNvSpPr txBox="1"/>
          <p:nvPr/>
        </p:nvSpPr>
        <p:spPr>
          <a:xfrm>
            <a:off x="495416" y="2736334"/>
            <a:ext cx="6155266"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我们根据实机性能绘制了阶跃响应曲线如下：</a:t>
            </a:r>
          </a:p>
        </p:txBody>
      </p:sp>
      <p:pic>
        <p:nvPicPr>
          <p:cNvPr id="7" name="图片 6">
            <a:extLst>
              <a:ext uri="{FF2B5EF4-FFF2-40B4-BE49-F238E27FC236}">
                <a16:creationId xmlns:a16="http://schemas.microsoft.com/office/drawing/2014/main" id="{68908EF6-9B6F-C1E1-9B51-5B3946FE95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9054" y="3428999"/>
            <a:ext cx="3631968" cy="2175933"/>
          </a:xfrm>
          <a:prstGeom prst="rect">
            <a:avLst/>
          </a:prstGeom>
          <a:noFill/>
          <a:ln>
            <a:noFill/>
          </a:ln>
        </p:spPr>
      </p:pic>
      <p:sp>
        <p:nvSpPr>
          <p:cNvPr id="9" name="文本框 8">
            <a:extLst>
              <a:ext uri="{FF2B5EF4-FFF2-40B4-BE49-F238E27FC236}">
                <a16:creationId xmlns:a16="http://schemas.microsoft.com/office/drawing/2014/main" id="{2029D8C0-B83C-7528-9389-670E71DEFD33}"/>
              </a:ext>
            </a:extLst>
          </p:cNvPr>
          <p:cNvSpPr txBox="1"/>
          <p:nvPr/>
        </p:nvSpPr>
        <p:spPr>
          <a:xfrm>
            <a:off x="6282152" y="1386965"/>
            <a:ext cx="4673600" cy="1200329"/>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无</a:t>
            </a:r>
            <a:r>
              <a:rPr lang="en-US" altLang="zh-CN" dirty="0">
                <a:solidFill>
                  <a:srgbClr val="003F43"/>
                </a:solidFill>
                <a:ea typeface="思源黑体 CN Bold" panose="020B0800000000000000" pitchFamily="34" charset="-122"/>
                <a:cs typeface="Open Sans" panose="020B0606030504020204" pitchFamily="34" charset="0"/>
              </a:rPr>
              <a:t>PID</a:t>
            </a:r>
            <a:r>
              <a:rPr lang="zh-CN" altLang="zh-CN" dirty="0">
                <a:solidFill>
                  <a:srgbClr val="003F43"/>
                </a:solidFill>
                <a:ea typeface="思源黑体 CN Bold" panose="020B0800000000000000" pitchFamily="34" charset="-122"/>
                <a:cs typeface="Open Sans" panose="020B0606030504020204" pitchFamily="34" charset="0"/>
              </a:rPr>
              <a:t>调控的性能如图所示，响应时间较慢，且每次调节后，由于舵机的精度限制，机身并不能达到完全水平，存在一定稳态误差。</a:t>
            </a:r>
          </a:p>
          <a:p>
            <a:pPr algn="just"/>
            <a:r>
              <a:rPr lang="zh-CN" altLang="zh-CN" dirty="0">
                <a:solidFill>
                  <a:srgbClr val="003F43"/>
                </a:solidFill>
                <a:ea typeface="思源黑体 CN Bold" panose="020B0800000000000000" pitchFamily="34" charset="-122"/>
                <a:cs typeface="Open Sans" panose="020B0606030504020204" pitchFamily="34" charset="0"/>
              </a:rPr>
              <a:t>我们尝试增加</a:t>
            </a:r>
            <a:r>
              <a:rPr lang="en-US" altLang="zh-CN" dirty="0">
                <a:solidFill>
                  <a:srgbClr val="003F43"/>
                </a:solidFill>
                <a:ea typeface="思源黑体 CN Bold" panose="020B0800000000000000" pitchFamily="34" charset="-122"/>
                <a:cs typeface="Open Sans" panose="020B0606030504020204" pitchFamily="34" charset="0"/>
              </a:rPr>
              <a:t>PID</a:t>
            </a:r>
            <a:r>
              <a:rPr lang="zh-CN" altLang="zh-CN" dirty="0">
                <a:solidFill>
                  <a:srgbClr val="003F43"/>
                </a:solidFill>
                <a:ea typeface="思源黑体 CN Bold" panose="020B0800000000000000" pitchFamily="34" charset="-122"/>
                <a:cs typeface="Open Sans" panose="020B0606030504020204" pitchFamily="34" charset="0"/>
              </a:rPr>
              <a:t>环节来提高性能。</a:t>
            </a:r>
          </a:p>
        </p:txBody>
      </p:sp>
      <p:pic>
        <p:nvPicPr>
          <p:cNvPr id="11" name="图片 10">
            <a:extLst>
              <a:ext uri="{FF2B5EF4-FFF2-40B4-BE49-F238E27FC236}">
                <a16:creationId xmlns:a16="http://schemas.microsoft.com/office/drawing/2014/main" id="{E68424BD-2116-1C11-D2A2-33637B1589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7679" y="2774326"/>
            <a:ext cx="3631968" cy="2167165"/>
          </a:xfrm>
          <a:prstGeom prst="rect">
            <a:avLst/>
          </a:prstGeom>
          <a:noFill/>
          <a:ln>
            <a:noFill/>
          </a:ln>
        </p:spPr>
      </p:pic>
      <p:sp>
        <p:nvSpPr>
          <p:cNvPr id="12" name="文本框 11">
            <a:extLst>
              <a:ext uri="{FF2B5EF4-FFF2-40B4-BE49-F238E27FC236}">
                <a16:creationId xmlns:a16="http://schemas.microsoft.com/office/drawing/2014/main" id="{0154CDF6-E489-19AB-F004-AFF5F0D0C88D}"/>
              </a:ext>
            </a:extLst>
          </p:cNvPr>
          <p:cNvSpPr txBox="1"/>
          <p:nvPr/>
        </p:nvSpPr>
        <p:spPr>
          <a:xfrm>
            <a:off x="5329767" y="5229539"/>
            <a:ext cx="6155266"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可见响应速度明显变快，伴随着</a:t>
            </a:r>
            <a:r>
              <a:rPr lang="en-US" altLang="zh-CN" dirty="0" err="1">
                <a:solidFill>
                  <a:srgbClr val="003F43"/>
                </a:solidFill>
                <a:ea typeface="思源黑体 CN Bold" panose="020B0800000000000000" pitchFamily="34" charset="-122"/>
                <a:cs typeface="Open Sans" panose="020B0606030504020204" pitchFamily="34" charset="0"/>
              </a:rPr>
              <a:t>Kp</a:t>
            </a:r>
            <a:r>
              <a:rPr lang="zh-CN" altLang="zh-CN" dirty="0">
                <a:solidFill>
                  <a:srgbClr val="003F43"/>
                </a:solidFill>
                <a:ea typeface="思源黑体 CN Bold" panose="020B0800000000000000" pitchFamily="34" charset="-122"/>
                <a:cs typeface="Open Sans" panose="020B0606030504020204" pitchFamily="34" charset="0"/>
              </a:rPr>
              <a:t>的增加，响应速度的继续增大，超调也越来越明显。</a:t>
            </a:r>
          </a:p>
        </p:txBody>
      </p:sp>
    </p:spTree>
    <p:extLst>
      <p:ext uri="{BB962C8B-B14F-4D97-AF65-F5344CB8AC3E}">
        <p14:creationId xmlns:p14="http://schemas.microsoft.com/office/powerpoint/2010/main" val="3111876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a:extLst>
              <a:ext uri="{FF2B5EF4-FFF2-40B4-BE49-F238E27FC236}">
                <a16:creationId xmlns:a16="http://schemas.microsoft.com/office/drawing/2014/main" id="{14FD0451-2C48-1385-0DF7-4F3BDE85F2DC}"/>
              </a:ext>
            </a:extLst>
          </p:cNvPr>
          <p:cNvSpPr txBox="1"/>
          <p:nvPr/>
        </p:nvSpPr>
        <p:spPr>
          <a:xfrm>
            <a:off x="-42275" y="0"/>
            <a:ext cx="7230648" cy="3982950"/>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2.</a:t>
            </a:r>
            <a:r>
              <a:rPr lang="zh-CN" altLang="zh-CN" sz="4800" spc="300" dirty="0">
                <a:solidFill>
                  <a:srgbClr val="2F2E41"/>
                </a:solidFill>
                <a:latin typeface="Century Schoolbook" panose="02040604050505020304" charset="0"/>
                <a:ea typeface="思源黑体 CN Bold" panose="020B0800000000000000" pitchFamily="34" charset="-122"/>
              </a:rPr>
              <a:t>自动角度适应</a:t>
            </a:r>
            <a:r>
              <a:rPr lang="en-US" altLang="zh-CN" sz="4800" spc="300" dirty="0">
                <a:solidFill>
                  <a:srgbClr val="2F2E41"/>
                </a:solidFill>
                <a:latin typeface="Century Schoolbook" panose="02040604050505020304" charset="0"/>
                <a:ea typeface="思源黑体 CN Bold" panose="020B0800000000000000" pitchFamily="34" charset="-122"/>
              </a:rPr>
              <a:t>/</a:t>
            </a:r>
            <a:r>
              <a:rPr lang="zh-CN" altLang="zh-CN" sz="4800" spc="300" dirty="0">
                <a:solidFill>
                  <a:srgbClr val="2F2E41"/>
                </a:solidFill>
                <a:latin typeface="Century Schoolbook" panose="02040604050505020304" charset="0"/>
                <a:ea typeface="思源黑体 CN Bold" panose="020B0800000000000000" pitchFamily="34" charset="-122"/>
              </a:rPr>
              <a:t>斜面自稳的实现和优化</a:t>
            </a:r>
          </a:p>
          <a:p>
            <a:pPr marL="0" lvl="1" algn="ctr">
              <a:lnSpc>
                <a:spcPct val="173000"/>
              </a:lnSpc>
              <a:spcBef>
                <a:spcPts val="600"/>
              </a:spcBef>
              <a:spcAft>
                <a:spcPts val="1300"/>
              </a:spcAft>
              <a:defRPr/>
            </a:pPr>
            <a:endParaRPr lang="zh-CN" altLang="zh-CN" sz="4800" spc="300" dirty="0">
              <a:solidFill>
                <a:srgbClr val="2F2E41"/>
              </a:solidFill>
              <a:latin typeface="Century Schoolbook" panose="02040604050505020304" charset="0"/>
              <a:ea typeface="思源黑体 CN Bold" panose="020B0800000000000000" pitchFamily="34" charset="-122"/>
            </a:endParaRPr>
          </a:p>
        </p:txBody>
      </p:sp>
      <p:sp>
        <p:nvSpPr>
          <p:cNvPr id="6" name="文本框 5">
            <a:extLst>
              <a:ext uri="{FF2B5EF4-FFF2-40B4-BE49-F238E27FC236}">
                <a16:creationId xmlns:a16="http://schemas.microsoft.com/office/drawing/2014/main" id="{D9DFD3FE-0E88-7A21-547F-A0677460B1D9}"/>
              </a:ext>
            </a:extLst>
          </p:cNvPr>
          <p:cNvSpPr txBox="1"/>
          <p:nvPr/>
        </p:nvSpPr>
        <p:spPr>
          <a:xfrm>
            <a:off x="495416" y="2736334"/>
            <a:ext cx="6155266" cy="369332"/>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于是我们尝试引入</a:t>
            </a:r>
            <a:r>
              <a:rPr lang="en-US" altLang="zh-CN" dirty="0" err="1">
                <a:solidFill>
                  <a:srgbClr val="003F43"/>
                </a:solidFill>
                <a:ea typeface="思源黑体 CN Bold" panose="020B0800000000000000" pitchFamily="34" charset="-122"/>
                <a:cs typeface="Open Sans" panose="020B0606030504020204" pitchFamily="34" charset="0"/>
              </a:rPr>
              <a:t>Kd</a:t>
            </a:r>
            <a:r>
              <a:rPr lang="zh-CN" altLang="zh-CN" dirty="0">
                <a:solidFill>
                  <a:srgbClr val="003F43"/>
                </a:solidFill>
                <a:ea typeface="思源黑体 CN Bold" panose="020B0800000000000000" pitchFamily="34" charset="-122"/>
                <a:cs typeface="Open Sans" panose="020B0606030504020204" pitchFamily="34" charset="0"/>
              </a:rPr>
              <a:t>，结果如下图所示：</a:t>
            </a:r>
          </a:p>
        </p:txBody>
      </p:sp>
      <p:sp>
        <p:nvSpPr>
          <p:cNvPr id="12" name="文本框 11">
            <a:extLst>
              <a:ext uri="{FF2B5EF4-FFF2-40B4-BE49-F238E27FC236}">
                <a16:creationId xmlns:a16="http://schemas.microsoft.com/office/drawing/2014/main" id="{0154CDF6-E489-19AB-F004-AFF5F0D0C88D}"/>
              </a:ext>
            </a:extLst>
          </p:cNvPr>
          <p:cNvSpPr txBox="1"/>
          <p:nvPr/>
        </p:nvSpPr>
        <p:spPr>
          <a:xfrm>
            <a:off x="5541319" y="5207918"/>
            <a:ext cx="6155266" cy="923330"/>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由于</a:t>
            </a:r>
            <a:r>
              <a:rPr lang="en-US" altLang="zh-CN" dirty="0">
                <a:solidFill>
                  <a:srgbClr val="003F43"/>
                </a:solidFill>
                <a:ea typeface="思源黑体 CN Bold" panose="020B0800000000000000" pitchFamily="34" charset="-122"/>
                <a:cs typeface="Open Sans" panose="020B0606030504020204" pitchFamily="34" charset="0"/>
              </a:rPr>
              <a:t>KI</a:t>
            </a:r>
            <a:r>
              <a:rPr lang="zh-CN" altLang="zh-CN" dirty="0">
                <a:solidFill>
                  <a:srgbClr val="003F43"/>
                </a:solidFill>
                <a:ea typeface="思源黑体 CN Bold" panose="020B0800000000000000" pitchFamily="34" charset="-122"/>
                <a:cs typeface="Open Sans" panose="020B0606030504020204" pitchFamily="34" charset="0"/>
              </a:rPr>
              <a:t>的取值过大且我们的机械结构和硬件平台散度过大，导致我们没有统一的稳态误差，所以系统发生了失稳震荡，且超调量也随之增大。</a:t>
            </a:r>
          </a:p>
        </p:txBody>
      </p:sp>
      <p:pic>
        <p:nvPicPr>
          <p:cNvPr id="13" name="图片 12">
            <a:extLst>
              <a:ext uri="{FF2B5EF4-FFF2-40B4-BE49-F238E27FC236}">
                <a16:creationId xmlns:a16="http://schemas.microsoft.com/office/drawing/2014/main" id="{01477001-58B7-E2DA-58DF-88AD2EE0B7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967" y="3432798"/>
            <a:ext cx="4253497" cy="2527938"/>
          </a:xfrm>
          <a:prstGeom prst="rect">
            <a:avLst/>
          </a:prstGeom>
          <a:noFill/>
          <a:ln>
            <a:noFill/>
          </a:ln>
        </p:spPr>
      </p:pic>
      <p:sp>
        <p:nvSpPr>
          <p:cNvPr id="14" name="文本框 13">
            <a:extLst>
              <a:ext uri="{FF2B5EF4-FFF2-40B4-BE49-F238E27FC236}">
                <a16:creationId xmlns:a16="http://schemas.microsoft.com/office/drawing/2014/main" id="{06A23337-5D45-8EB2-71B6-6216919F68AF}"/>
              </a:ext>
            </a:extLst>
          </p:cNvPr>
          <p:cNvSpPr txBox="1"/>
          <p:nvPr/>
        </p:nvSpPr>
        <p:spPr>
          <a:xfrm>
            <a:off x="5960707" y="1512875"/>
            <a:ext cx="6155266" cy="1200329"/>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一开始的超调确实有所衰减，但由于我们的舵机精度，传感器精度较低，关机柔度较大，导致之后的系统出现了严重的抖动。</a:t>
            </a:r>
          </a:p>
          <a:p>
            <a:pPr algn="just"/>
            <a:r>
              <a:rPr lang="zh-CN" altLang="zh-CN" dirty="0">
                <a:solidFill>
                  <a:srgbClr val="003F43"/>
                </a:solidFill>
                <a:ea typeface="思源黑体 CN Bold" panose="020B0800000000000000" pitchFamily="34" charset="-122"/>
                <a:cs typeface="Open Sans" panose="020B0606030504020204" pitchFamily="34" charset="0"/>
              </a:rPr>
              <a:t>同时我们也尝试引入</a:t>
            </a:r>
            <a:r>
              <a:rPr lang="en-US" altLang="zh-CN" dirty="0">
                <a:solidFill>
                  <a:srgbClr val="003F43"/>
                </a:solidFill>
                <a:ea typeface="思源黑体 CN Bold" panose="020B0800000000000000" pitchFamily="34" charset="-122"/>
                <a:cs typeface="Open Sans" panose="020B0606030504020204" pitchFamily="34" charset="0"/>
              </a:rPr>
              <a:t>KI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B0891B5-FFC5-3ABF-D67A-2CD2718B27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7340" y="2876575"/>
            <a:ext cx="3601182" cy="2166435"/>
          </a:xfrm>
          <a:prstGeom prst="rect">
            <a:avLst/>
          </a:prstGeom>
          <a:noFill/>
          <a:ln>
            <a:noFill/>
          </a:ln>
        </p:spPr>
      </p:pic>
    </p:spTree>
    <p:extLst>
      <p:ext uri="{BB962C8B-B14F-4D97-AF65-F5344CB8AC3E}">
        <p14:creationId xmlns:p14="http://schemas.microsoft.com/office/powerpoint/2010/main" val="150243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FD7B1923-B724-181C-7ADF-D75D540BA0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4422" y="2913062"/>
            <a:ext cx="5265510" cy="3142796"/>
          </a:xfrm>
          <a:prstGeom prst="rect">
            <a:avLst/>
          </a:prstGeom>
          <a:noFill/>
          <a:ln>
            <a:noFill/>
          </a:ln>
        </p:spPr>
      </p:pic>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a:extLst>
              <a:ext uri="{FF2B5EF4-FFF2-40B4-BE49-F238E27FC236}">
                <a16:creationId xmlns:a16="http://schemas.microsoft.com/office/drawing/2014/main" id="{14FD0451-2C48-1385-0DF7-4F3BDE85F2DC}"/>
              </a:ext>
            </a:extLst>
          </p:cNvPr>
          <p:cNvSpPr txBox="1"/>
          <p:nvPr/>
        </p:nvSpPr>
        <p:spPr>
          <a:xfrm>
            <a:off x="-42275" y="0"/>
            <a:ext cx="7230648" cy="3982950"/>
          </a:xfrm>
          <a:prstGeom prst="rect">
            <a:avLst/>
          </a:prstGeom>
          <a:noFill/>
        </p:spPr>
        <p:txBody>
          <a:bodyPr wrap="square">
            <a:spAutoFit/>
          </a:bodyPr>
          <a:lstStyle/>
          <a:p>
            <a:pPr marL="0" lvl="1" algn="ctr">
              <a:lnSpc>
                <a:spcPct val="173000"/>
              </a:lnSpc>
              <a:spcBef>
                <a:spcPts val="600"/>
              </a:spcBef>
              <a:spcAft>
                <a:spcPts val="1300"/>
              </a:spcAft>
              <a:defRPr/>
            </a:pPr>
            <a:r>
              <a:rPr lang="en-US" altLang="zh-CN" sz="4800" spc="300" dirty="0">
                <a:solidFill>
                  <a:srgbClr val="2F2E41"/>
                </a:solidFill>
                <a:latin typeface="Century Schoolbook" panose="02040604050505020304" charset="0"/>
                <a:ea typeface="思源黑体 CN Bold" panose="020B0800000000000000" pitchFamily="34" charset="-122"/>
              </a:rPr>
              <a:t>2.</a:t>
            </a:r>
            <a:r>
              <a:rPr lang="zh-CN" altLang="zh-CN" sz="4800" spc="300" dirty="0">
                <a:solidFill>
                  <a:srgbClr val="2F2E41"/>
                </a:solidFill>
                <a:latin typeface="Century Schoolbook" panose="02040604050505020304" charset="0"/>
                <a:ea typeface="思源黑体 CN Bold" panose="020B0800000000000000" pitchFamily="34" charset="-122"/>
              </a:rPr>
              <a:t>自动角度适应</a:t>
            </a:r>
            <a:r>
              <a:rPr lang="en-US" altLang="zh-CN" sz="4800" spc="300" dirty="0">
                <a:solidFill>
                  <a:srgbClr val="2F2E41"/>
                </a:solidFill>
                <a:latin typeface="Century Schoolbook" panose="02040604050505020304" charset="0"/>
                <a:ea typeface="思源黑体 CN Bold" panose="020B0800000000000000" pitchFamily="34" charset="-122"/>
              </a:rPr>
              <a:t>/</a:t>
            </a:r>
            <a:r>
              <a:rPr lang="zh-CN" altLang="zh-CN" sz="4800" spc="300" dirty="0">
                <a:solidFill>
                  <a:srgbClr val="2F2E41"/>
                </a:solidFill>
                <a:latin typeface="Century Schoolbook" panose="02040604050505020304" charset="0"/>
                <a:ea typeface="思源黑体 CN Bold" panose="020B0800000000000000" pitchFamily="34" charset="-122"/>
              </a:rPr>
              <a:t>斜面自稳的实现和优化</a:t>
            </a:r>
          </a:p>
          <a:p>
            <a:pPr marL="0" lvl="1" algn="ctr">
              <a:lnSpc>
                <a:spcPct val="173000"/>
              </a:lnSpc>
              <a:spcBef>
                <a:spcPts val="600"/>
              </a:spcBef>
              <a:spcAft>
                <a:spcPts val="1300"/>
              </a:spcAft>
              <a:defRPr/>
            </a:pPr>
            <a:endParaRPr lang="zh-CN" altLang="zh-CN" sz="4800" spc="300" dirty="0">
              <a:solidFill>
                <a:srgbClr val="2F2E41"/>
              </a:solidFill>
              <a:latin typeface="Century Schoolbook" panose="02040604050505020304" charset="0"/>
              <a:ea typeface="思源黑体 CN Bold" panose="020B0800000000000000" pitchFamily="34" charset="-122"/>
            </a:endParaRPr>
          </a:p>
        </p:txBody>
      </p:sp>
      <p:sp>
        <p:nvSpPr>
          <p:cNvPr id="11" name="文本框 10">
            <a:extLst>
              <a:ext uri="{FF2B5EF4-FFF2-40B4-BE49-F238E27FC236}">
                <a16:creationId xmlns:a16="http://schemas.microsoft.com/office/drawing/2014/main" id="{726CC664-FB05-02A0-E579-6049A28AA44B}"/>
              </a:ext>
            </a:extLst>
          </p:cNvPr>
          <p:cNvSpPr txBox="1"/>
          <p:nvPr/>
        </p:nvSpPr>
        <p:spPr>
          <a:xfrm>
            <a:off x="876529" y="2782669"/>
            <a:ext cx="6155266"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最后我们统一了所有参数，经过长时间调试得到的一组性能比较好的参数图如下所示：</a:t>
            </a:r>
          </a:p>
        </p:txBody>
      </p:sp>
    </p:spTree>
    <p:extLst>
      <p:ext uri="{BB962C8B-B14F-4D97-AF65-F5344CB8AC3E}">
        <p14:creationId xmlns:p14="http://schemas.microsoft.com/office/powerpoint/2010/main" val="3501985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a:extLst>
              <a:ext uri="{FF2B5EF4-FFF2-40B4-BE49-F238E27FC236}">
                <a16:creationId xmlns:a16="http://schemas.microsoft.com/office/drawing/2014/main" id="{CAFCAAB6-CC9B-A31F-2E92-338E2F5B0D68}"/>
              </a:ext>
            </a:extLst>
          </p:cNvPr>
          <p:cNvSpPr txBox="1"/>
          <p:nvPr/>
        </p:nvSpPr>
        <p:spPr>
          <a:xfrm>
            <a:off x="1259840" y="607638"/>
            <a:ext cx="9672320" cy="4047262"/>
          </a:xfrm>
          <a:prstGeom prst="rect">
            <a:avLst/>
          </a:prstGeom>
          <a:noFill/>
        </p:spPr>
        <p:txBody>
          <a:bodyPr wrap="square">
            <a:spAutoFit/>
          </a:bodyPr>
          <a:lstStyle/>
          <a:p>
            <a:pPr algn="ctr">
              <a:spcBef>
                <a:spcPts val="1200"/>
              </a:spcBef>
              <a:spcAft>
                <a:spcPts val="300"/>
              </a:spcAft>
            </a:pPr>
            <a:r>
              <a:rPr lang="zh-CN" altLang="zh-CN" sz="4000" dirty="0">
                <a:solidFill>
                  <a:srgbClr val="003F43"/>
                </a:solidFill>
                <a:ea typeface="思源黑体 CN Bold" panose="020B0800000000000000" pitchFamily="34" charset="-122"/>
                <a:cs typeface="Open Sans" panose="020B0606030504020204" pitchFamily="34" charset="0"/>
              </a:rPr>
              <a:t>参</a:t>
            </a:r>
            <a:r>
              <a:rPr lang="en-US" altLang="zh-CN" sz="4000" dirty="0">
                <a:solidFill>
                  <a:srgbClr val="003F43"/>
                </a:solidFill>
                <a:ea typeface="思源黑体 CN Bold" panose="020B0800000000000000" pitchFamily="34" charset="-122"/>
                <a:cs typeface="Open Sans" panose="020B0606030504020204" pitchFamily="34" charset="0"/>
              </a:rPr>
              <a:t>  </a:t>
            </a:r>
            <a:r>
              <a:rPr lang="zh-CN" altLang="zh-CN" sz="4000" dirty="0">
                <a:solidFill>
                  <a:srgbClr val="003F43"/>
                </a:solidFill>
                <a:ea typeface="思源黑体 CN Bold" panose="020B0800000000000000" pitchFamily="34" charset="-122"/>
                <a:cs typeface="Open Sans" panose="020B0606030504020204" pitchFamily="34" charset="0"/>
              </a:rPr>
              <a:t>考</a:t>
            </a:r>
            <a:r>
              <a:rPr lang="en-US" altLang="zh-CN" sz="4000" dirty="0">
                <a:solidFill>
                  <a:srgbClr val="003F43"/>
                </a:solidFill>
                <a:ea typeface="思源黑体 CN Bold" panose="020B0800000000000000" pitchFamily="34" charset="-122"/>
                <a:cs typeface="Open Sans" panose="020B0606030504020204" pitchFamily="34" charset="0"/>
              </a:rPr>
              <a:t>  </a:t>
            </a:r>
            <a:r>
              <a:rPr lang="zh-CN" altLang="zh-CN" sz="4000" dirty="0">
                <a:solidFill>
                  <a:srgbClr val="003F43"/>
                </a:solidFill>
                <a:ea typeface="思源黑体 CN Bold" panose="020B0800000000000000" pitchFamily="34" charset="-122"/>
                <a:cs typeface="Open Sans" panose="020B0606030504020204" pitchFamily="34" charset="0"/>
              </a:rPr>
              <a:t>文</a:t>
            </a:r>
            <a:r>
              <a:rPr lang="en-US" altLang="zh-CN" sz="4000" dirty="0">
                <a:solidFill>
                  <a:srgbClr val="003F43"/>
                </a:solidFill>
                <a:ea typeface="思源黑体 CN Bold" panose="020B0800000000000000" pitchFamily="34" charset="-122"/>
                <a:cs typeface="Open Sans" panose="020B0606030504020204" pitchFamily="34" charset="0"/>
              </a:rPr>
              <a:t>  </a:t>
            </a:r>
            <a:r>
              <a:rPr lang="zh-CN" altLang="zh-CN" sz="4000" dirty="0">
                <a:solidFill>
                  <a:srgbClr val="003F43"/>
                </a:solidFill>
                <a:ea typeface="思源黑体 CN Bold" panose="020B0800000000000000" pitchFamily="34" charset="-122"/>
                <a:cs typeface="Open Sans" panose="020B0606030504020204" pitchFamily="34" charset="0"/>
              </a:rPr>
              <a:t>献</a:t>
            </a:r>
            <a:endParaRPr lang="en-US" altLang="zh-CN" sz="4000" dirty="0">
              <a:solidFill>
                <a:srgbClr val="003F43"/>
              </a:solidFill>
              <a:ea typeface="思源黑体 CN Bold" panose="020B0800000000000000" pitchFamily="34" charset="-122"/>
              <a:cs typeface="Open Sans" panose="020B0606030504020204" pitchFamily="34" charset="0"/>
            </a:endParaRPr>
          </a:p>
          <a:p>
            <a:pPr algn="ctr">
              <a:spcBef>
                <a:spcPts val="1200"/>
              </a:spcBef>
              <a:spcAft>
                <a:spcPts val="300"/>
              </a:spcAft>
            </a:pPr>
            <a:endParaRPr lang="zh-CN" altLang="zh-CN" sz="4000"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[1] MANOONPONG P, PATANE L, XIONG X, et al. Insect-Inspired Robots: Bridging Biological and Artificial Systems[J]. Sensors (Basel), 2021, 21(22) </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[2] SONNY_XBY. </a:t>
            </a:r>
            <a:r>
              <a:rPr lang="zh-CN" altLang="zh-CN" dirty="0">
                <a:solidFill>
                  <a:srgbClr val="003F43"/>
                </a:solidFill>
                <a:ea typeface="思源黑体 CN Bold" panose="020B0800000000000000" pitchFamily="34" charset="-122"/>
                <a:cs typeface="Open Sans" panose="020B0606030504020204" pitchFamily="34" charset="0"/>
              </a:rPr>
              <a:t>基于</a:t>
            </a:r>
            <a:r>
              <a:rPr lang="en-US" altLang="zh-CN" dirty="0">
                <a:solidFill>
                  <a:srgbClr val="003F43"/>
                </a:solidFill>
                <a:ea typeface="思源黑体 CN Bold" panose="020B0800000000000000" pitchFamily="34" charset="-122"/>
                <a:cs typeface="Open Sans" panose="020B0606030504020204" pitchFamily="34" charset="0"/>
              </a:rPr>
              <a:t>MATLAB</a:t>
            </a:r>
            <a:r>
              <a:rPr lang="zh-CN" altLang="zh-CN" dirty="0">
                <a:solidFill>
                  <a:srgbClr val="003F43"/>
                </a:solidFill>
                <a:ea typeface="思源黑体 CN Bold" panose="020B0800000000000000" pitchFamily="34" charset="-122"/>
                <a:cs typeface="Open Sans" panose="020B0606030504020204" pitchFamily="34" charset="0"/>
              </a:rPr>
              <a:t>步态算法仿真的六足仿生机器人</a:t>
            </a:r>
            <a:r>
              <a:rPr lang="en-US" altLang="zh-CN" dirty="0">
                <a:solidFill>
                  <a:srgbClr val="003F43"/>
                </a:solidFill>
                <a:ea typeface="思源黑体 CN Bold" panose="020B0800000000000000" pitchFamily="34" charset="-122"/>
                <a:cs typeface="Open Sans" panose="020B0606030504020204" pitchFamily="34" charset="0"/>
              </a:rPr>
              <a:t>[J/OL] 2019, https://www.cnblogs.com/Sonny-xby/p/11145366.html</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[3] </a:t>
            </a:r>
            <a:r>
              <a:rPr lang="zh-CN" altLang="zh-CN" dirty="0">
                <a:solidFill>
                  <a:srgbClr val="003F43"/>
                </a:solidFill>
                <a:ea typeface="思源黑体 CN Bold" panose="020B0800000000000000" pitchFamily="34" charset="-122"/>
                <a:cs typeface="Open Sans" panose="020B0606030504020204" pitchFamily="34" charset="0"/>
              </a:rPr>
              <a:t>陈瑞晓</a:t>
            </a:r>
            <a:r>
              <a:rPr lang="en-US" altLang="zh-CN" dirty="0">
                <a:solidFill>
                  <a:srgbClr val="003F43"/>
                </a:solidFill>
                <a:ea typeface="思源黑体 CN Bold" panose="020B0800000000000000" pitchFamily="34" charset="-122"/>
                <a:cs typeface="Open Sans" panose="020B0606030504020204" pitchFamily="34" charset="0"/>
              </a:rPr>
              <a:t>. </a:t>
            </a:r>
            <a:r>
              <a:rPr lang="zh-CN" altLang="zh-CN" dirty="0">
                <a:solidFill>
                  <a:srgbClr val="003F43"/>
                </a:solidFill>
                <a:ea typeface="思源黑体 CN Bold" panose="020B0800000000000000" pitchFamily="34" charset="-122"/>
                <a:cs typeface="Open Sans" panose="020B0606030504020204" pitchFamily="34" charset="0"/>
              </a:rPr>
              <a:t>六足机器人步态规划与运动仿真</a:t>
            </a:r>
            <a:r>
              <a:rPr lang="en-US" altLang="zh-CN" dirty="0">
                <a:solidFill>
                  <a:srgbClr val="003F43"/>
                </a:solidFill>
                <a:ea typeface="思源黑体 CN Bold" panose="020B0800000000000000" pitchFamily="34" charset="-122"/>
                <a:cs typeface="Open Sans" panose="020B0606030504020204" pitchFamily="34" charset="0"/>
              </a:rPr>
              <a:t>[J]. </a:t>
            </a:r>
            <a:r>
              <a:rPr lang="zh-CN" altLang="zh-CN" dirty="0">
                <a:solidFill>
                  <a:srgbClr val="003F43"/>
                </a:solidFill>
                <a:ea typeface="思源黑体 CN Bold" panose="020B0800000000000000" pitchFamily="34" charset="-122"/>
                <a:cs typeface="Open Sans" panose="020B0606030504020204" pitchFamily="34" charset="0"/>
              </a:rPr>
              <a:t>现代制造技术与装备</a:t>
            </a:r>
            <a:r>
              <a:rPr lang="en-US" altLang="zh-CN" dirty="0">
                <a:solidFill>
                  <a:srgbClr val="003F43"/>
                </a:solidFill>
                <a:ea typeface="思源黑体 CN Bold" panose="020B0800000000000000" pitchFamily="34" charset="-122"/>
                <a:cs typeface="Open Sans" panose="020B0606030504020204" pitchFamily="34" charset="0"/>
              </a:rPr>
              <a:t>, 2020, No.283(06)</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[4] PEDLEY M. Tilt Sensing Using a Three-Axis Accelerometer[J]. 2013</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[5] C+</a:t>
            </a:r>
            <a:r>
              <a:rPr lang="zh-CN" altLang="zh-CN" dirty="0">
                <a:solidFill>
                  <a:srgbClr val="003F43"/>
                </a:solidFill>
                <a:ea typeface="思源黑体 CN Bold" panose="020B0800000000000000" pitchFamily="34" charset="-122"/>
                <a:cs typeface="Open Sans" panose="020B0606030504020204" pitchFamily="34" charset="0"/>
              </a:rPr>
              <a:t>侦探</a:t>
            </a:r>
            <a:r>
              <a:rPr lang="en-US" altLang="zh-CN" dirty="0">
                <a:solidFill>
                  <a:srgbClr val="003F43"/>
                </a:solidFill>
                <a:ea typeface="思源黑体 CN Bold" panose="020B0800000000000000" pitchFamily="34" charset="-122"/>
                <a:cs typeface="Open Sans" panose="020B0606030504020204" pitchFamily="34" charset="0"/>
              </a:rPr>
              <a:t>DE</a:t>
            </a:r>
            <a:r>
              <a:rPr lang="zh-CN" altLang="zh-CN" dirty="0">
                <a:solidFill>
                  <a:srgbClr val="003F43"/>
                </a:solidFill>
                <a:ea typeface="思源黑体 CN Bold" panose="020B0800000000000000" pitchFamily="34" charset="-122"/>
                <a:cs typeface="Open Sans" panose="020B0606030504020204" pitchFamily="34" charset="0"/>
              </a:rPr>
              <a:t>裤子</a:t>
            </a:r>
            <a:r>
              <a:rPr lang="en-US" altLang="zh-CN" dirty="0">
                <a:solidFill>
                  <a:srgbClr val="003F43"/>
                </a:solidFill>
                <a:ea typeface="思源黑体 CN Bold" panose="020B0800000000000000" pitchFamily="34" charset="-122"/>
                <a:cs typeface="Open Sans" panose="020B0606030504020204" pitchFamily="34" charset="0"/>
              </a:rPr>
              <a:t>. MPU6050</a:t>
            </a:r>
            <a:r>
              <a:rPr lang="zh-CN" altLang="zh-CN" dirty="0">
                <a:solidFill>
                  <a:srgbClr val="003F43"/>
                </a:solidFill>
                <a:ea typeface="思源黑体 CN Bold" panose="020B0800000000000000" pitchFamily="34" charset="-122"/>
                <a:cs typeface="Open Sans" panose="020B0606030504020204" pitchFamily="34" charset="0"/>
              </a:rPr>
              <a:t>使用一阶互补和卡尔曼滤波算法平滑角度数据</a:t>
            </a:r>
            <a:r>
              <a:rPr lang="en-US" altLang="zh-CN" dirty="0">
                <a:solidFill>
                  <a:srgbClr val="003F43"/>
                </a:solidFill>
                <a:ea typeface="思源黑体 CN Bold" panose="020B0800000000000000" pitchFamily="34" charset="-122"/>
                <a:cs typeface="Open Sans" panose="020B0606030504020204" pitchFamily="34" charset="0"/>
              </a:rPr>
              <a:t>[J/OL] 2021, https://www.cnblogs.com/qq70565912/articles/15259892.html</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en-US" altLang="zh-CN" dirty="0">
                <a:solidFill>
                  <a:srgbClr val="003F43"/>
                </a:solidFill>
                <a:ea typeface="思源黑体 CN Bold" panose="020B0800000000000000" pitchFamily="34" charset="-122"/>
                <a:cs typeface="Open Sans" panose="020B0606030504020204" pitchFamily="34" charset="0"/>
              </a:rPr>
              <a:t>[6] WELCH G, BISHOP G. An Introduction to the Kalman Filter[J]. 2006</a:t>
            </a:r>
            <a:endParaRPr lang="zh-CN" altLang="zh-CN"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587254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2"/>
          <a:stretch>
            <a:fillRect/>
          </a:stretch>
        </p:blipFill>
        <p:spPr>
          <a:xfrm>
            <a:off x="-22536" y="4697875"/>
            <a:ext cx="12214536" cy="2171700"/>
          </a:xfrm>
          <a:prstGeom prst="rect">
            <a:avLst/>
          </a:prstGeom>
        </p:spPr>
      </p:pic>
      <p:sp>
        <p:nvSpPr>
          <p:cNvPr id="6" name="文本框 5"/>
          <p:cNvSpPr txBox="1"/>
          <p:nvPr/>
        </p:nvSpPr>
        <p:spPr>
          <a:xfrm>
            <a:off x="3925584" y="2889417"/>
            <a:ext cx="368562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rPr>
              <a:t>感谢</a:t>
            </a:r>
            <a:endParaRPr kumimoji="0" lang="en-US" altLang="zh-CN" sz="6000" b="0" i="0" u="none" strike="noStrike" kern="1200" cap="none" spc="300" normalizeH="0" baseline="0" noProof="0" dirty="0">
              <a:ln>
                <a:noFill/>
              </a:ln>
              <a:solidFill>
                <a:srgbClr val="2BB7B3"/>
              </a:solidFill>
              <a:effectLst/>
              <a:uLnTx/>
              <a:uFillTx/>
              <a:latin typeface="思源黑体 CN Light" panose="020B0300000000000000" pitchFamily="34" charset="-122"/>
              <a:ea typeface="思源黑体 CN Light" panose="020B03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300" normalizeH="0" baseline="0" noProof="0" dirty="0">
                <a:ln>
                  <a:noFill/>
                </a:ln>
                <a:solidFill>
                  <a:srgbClr val="2F2E41"/>
                </a:solidFill>
                <a:effectLst/>
                <a:uLnTx/>
                <a:uFillTx/>
                <a:latin typeface="思源黑体 CN Bold" panose="020B0800000000000000" pitchFamily="34" charset="-122"/>
                <a:ea typeface="思源黑体 CN Bold" panose="020B0800000000000000" pitchFamily="34" charset="-122"/>
              </a:rPr>
              <a:t>您的观看和收听</a:t>
            </a:r>
          </a:p>
        </p:txBody>
      </p:sp>
      <p:sp>
        <p:nvSpPr>
          <p:cNvPr id="2" name="矩形 1"/>
          <p:cNvSpPr/>
          <p:nvPr/>
        </p:nvSpPr>
        <p:spPr>
          <a:xfrm>
            <a:off x="3914037" y="2625404"/>
            <a:ext cx="1089660" cy="68580"/>
          </a:xfrm>
          <a:prstGeom prst="rect">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9" name="图形 8"/>
          <p:cNvPicPr>
            <a:picLocks noChangeAspect="1"/>
          </p:cNvPicPr>
          <p:nvPr/>
        </p:nvPicPr>
        <p:blipFill>
          <a:blip r:embed="rId3"/>
          <a:stretch>
            <a:fillRect/>
          </a:stretch>
        </p:blipFill>
        <p:spPr>
          <a:xfrm>
            <a:off x="8618952" y="469432"/>
            <a:ext cx="3057110" cy="561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a:off x="5017162" y="2641857"/>
            <a:ext cx="7174838" cy="4216143"/>
          </a:xfrm>
          <a:custGeom>
            <a:avLst/>
            <a:gdLst>
              <a:gd name="connsiteX0" fmla="*/ 7174838 w 7174838"/>
              <a:gd name="connsiteY0" fmla="*/ 0 h 4216143"/>
              <a:gd name="connsiteX1" fmla="*/ 7174838 w 7174838"/>
              <a:gd name="connsiteY1" fmla="*/ 4216143 h 4216143"/>
              <a:gd name="connsiteX2" fmla="*/ 0 w 7174838"/>
              <a:gd name="connsiteY2" fmla="*/ 4216143 h 4216143"/>
              <a:gd name="connsiteX3" fmla="*/ 14784 w 7174838"/>
              <a:gd name="connsiteY3" fmla="*/ 4173405 h 4216143"/>
              <a:gd name="connsiteX4" fmla="*/ 1444696 w 7174838"/>
              <a:gd name="connsiteY4" fmla="*/ 2786670 h 4216143"/>
              <a:gd name="connsiteX5" fmla="*/ 4847653 w 7174838"/>
              <a:gd name="connsiteY5" fmla="*/ 1976442 h 4216143"/>
              <a:gd name="connsiteX6" fmla="*/ 7110594 w 7174838"/>
              <a:gd name="connsiteY6" fmla="*/ 57424 h 421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4838" h="4216143">
                <a:moveTo>
                  <a:pt x="7174838" y="0"/>
                </a:moveTo>
                <a:lnTo>
                  <a:pt x="7174838" y="4216143"/>
                </a:lnTo>
                <a:lnTo>
                  <a:pt x="0" y="4216143"/>
                </a:lnTo>
                <a:lnTo>
                  <a:pt x="14784" y="4173405"/>
                </a:lnTo>
                <a:cubicBezTo>
                  <a:pt x="214916" y="3712072"/>
                  <a:pt x="900927" y="3094364"/>
                  <a:pt x="1444696" y="2786670"/>
                </a:cubicBezTo>
                <a:cubicBezTo>
                  <a:pt x="2235633" y="2339116"/>
                  <a:pt x="3850301" y="2474153"/>
                  <a:pt x="4847653" y="1976442"/>
                </a:cubicBezTo>
                <a:cubicBezTo>
                  <a:pt x="5658002" y="1572052"/>
                  <a:pt x="6561317" y="564014"/>
                  <a:pt x="7110594" y="5742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9" name="标题 1">
            <a:extLst>
              <a:ext uri="{FF2B5EF4-FFF2-40B4-BE49-F238E27FC236}">
                <a16:creationId xmlns:a16="http://schemas.microsoft.com/office/drawing/2014/main" id="{BD262FE2-4EC2-E39F-1749-0B2FAAE08819}"/>
              </a:ext>
            </a:extLst>
          </p:cNvPr>
          <p:cNvSpPr txBox="1">
            <a:spLocks/>
          </p:cNvSpPr>
          <p:nvPr/>
        </p:nvSpPr>
        <p:spPr>
          <a:xfrm>
            <a:off x="694493" y="-789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1 </a:t>
            </a:r>
            <a:r>
              <a:rPr lang="zh-CN" altLang="en-US" sz="4800" dirty="0">
                <a:solidFill>
                  <a:srgbClr val="003F43"/>
                </a:solidFill>
                <a:ea typeface="思源黑体 CN Bold" panose="020B0800000000000000" pitchFamily="34" charset="-122"/>
                <a:cs typeface="Open Sans" panose="020B0606030504020204" pitchFamily="34" charset="0"/>
              </a:rPr>
              <a:t>研究背景</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10" name="文本框 9">
            <a:extLst>
              <a:ext uri="{FF2B5EF4-FFF2-40B4-BE49-F238E27FC236}">
                <a16:creationId xmlns:a16="http://schemas.microsoft.com/office/drawing/2014/main" id="{48D3066B-7F70-C065-5BA0-C453D94804A3}"/>
              </a:ext>
            </a:extLst>
          </p:cNvPr>
          <p:cNvSpPr txBox="1"/>
          <p:nvPr/>
        </p:nvSpPr>
        <p:spPr>
          <a:xfrm>
            <a:off x="981907" y="1646459"/>
            <a:ext cx="8913707" cy="923330"/>
          </a:xfrm>
          <a:prstGeom prst="rect">
            <a:avLst/>
          </a:prstGeom>
          <a:noFill/>
        </p:spPr>
        <p:txBody>
          <a:bodyPr wrap="square" rtlCol="0">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六足机器人是多足机器人的一种，一般在结构和布局上从生物仿生学中获得灵感。多关节的六足机器人具有很多的自由度，可以实现越障，爬墙等很多复杂的功能。</a:t>
            </a:r>
          </a:p>
          <a:p>
            <a:endParaRPr lang="zh-CN" altLang="en-US" dirty="0"/>
          </a:p>
        </p:txBody>
      </p:sp>
      <p:pic>
        <p:nvPicPr>
          <p:cNvPr id="13" name="图片 12">
            <a:extLst>
              <a:ext uri="{FF2B5EF4-FFF2-40B4-BE49-F238E27FC236}">
                <a16:creationId xmlns:a16="http://schemas.microsoft.com/office/drawing/2014/main" id="{4E387404-7B3F-5629-AB6A-B80B0201D3FD}"/>
              </a:ext>
            </a:extLst>
          </p:cNvPr>
          <p:cNvPicPr>
            <a:picLocks noChangeAspect="1"/>
          </p:cNvPicPr>
          <p:nvPr/>
        </p:nvPicPr>
        <p:blipFill>
          <a:blip r:embed="rId4"/>
          <a:stretch>
            <a:fillRect/>
          </a:stretch>
        </p:blipFill>
        <p:spPr>
          <a:xfrm>
            <a:off x="167515" y="2569789"/>
            <a:ext cx="4060650" cy="3129247"/>
          </a:xfrm>
          <a:prstGeom prst="rect">
            <a:avLst/>
          </a:prstGeom>
        </p:spPr>
      </p:pic>
      <p:sp>
        <p:nvSpPr>
          <p:cNvPr id="14" name="文本框 13">
            <a:extLst>
              <a:ext uri="{FF2B5EF4-FFF2-40B4-BE49-F238E27FC236}">
                <a16:creationId xmlns:a16="http://schemas.microsoft.com/office/drawing/2014/main" id="{26D2CCB8-3CBD-1578-64DA-3113A23EBC64}"/>
              </a:ext>
            </a:extLst>
          </p:cNvPr>
          <p:cNvSpPr txBox="1"/>
          <p:nvPr/>
        </p:nvSpPr>
        <p:spPr>
          <a:xfrm>
            <a:off x="-1705654" y="6338823"/>
            <a:ext cx="9685867" cy="721608"/>
          </a:xfrm>
          <a:prstGeom prst="rect">
            <a:avLst/>
          </a:prstGeom>
          <a:noFill/>
        </p:spPr>
        <p:txBody>
          <a:bodyPr wrap="square" rtlCol="0">
            <a:spAutoFit/>
          </a:bodyPr>
          <a:lstStyle/>
          <a:p>
            <a:pPr marL="1664335" marR="9525" indent="-3175" algn="l">
              <a:lnSpc>
                <a:spcPct val="142000"/>
              </a:lnSpc>
              <a:spcAft>
                <a:spcPts val="15"/>
              </a:spcAft>
            </a:pPr>
            <a:r>
              <a:rPr lang="zh-CN" altLang="zh-CN" sz="1100" b="1" kern="100" dirty="0">
                <a:solidFill>
                  <a:srgbClr val="000000"/>
                </a:solidFill>
                <a:effectLst/>
                <a:ea typeface="Calibri" panose="020F0502020204030204" pitchFamily="34" charset="0"/>
              </a:rPr>
              <a:t> </a:t>
            </a:r>
            <a:r>
              <a:rPr lang="en-US" altLang="zh-CN" sz="1100" kern="100" dirty="0" err="1">
                <a:solidFill>
                  <a:srgbClr val="000000"/>
                </a:solidFill>
                <a:effectLst/>
                <a:ea typeface="Calibri" panose="020F0502020204030204" pitchFamily="34" charset="0"/>
              </a:rPr>
              <a:t>Manoonpong</a:t>
            </a:r>
            <a:r>
              <a:rPr lang="en-US" altLang="zh-CN" sz="1100" kern="100" dirty="0">
                <a:solidFill>
                  <a:srgbClr val="000000"/>
                </a:solidFill>
                <a:effectLst/>
                <a:ea typeface="Calibri" panose="020F0502020204030204" pitchFamily="34" charset="0"/>
              </a:rPr>
              <a:t>, P.; </a:t>
            </a:r>
            <a:r>
              <a:rPr lang="en-US" altLang="zh-CN" sz="1100" kern="100" dirty="0" err="1">
                <a:solidFill>
                  <a:srgbClr val="000000"/>
                </a:solidFill>
                <a:effectLst/>
                <a:ea typeface="Calibri" panose="020F0502020204030204" pitchFamily="34" charset="0"/>
              </a:rPr>
              <a:t>Patanè</a:t>
            </a:r>
            <a:r>
              <a:rPr lang="en-US" altLang="zh-CN" sz="1100" kern="100" dirty="0">
                <a:solidFill>
                  <a:srgbClr val="000000"/>
                </a:solidFill>
                <a:effectLst/>
                <a:ea typeface="Calibri" panose="020F0502020204030204" pitchFamily="34" charset="0"/>
              </a:rPr>
              <a:t>, L.; </a:t>
            </a:r>
            <a:r>
              <a:rPr lang="en-US" altLang="zh-CN" sz="1100" kern="100" dirty="0" err="1">
                <a:solidFill>
                  <a:srgbClr val="000000"/>
                </a:solidFill>
                <a:effectLst/>
                <a:ea typeface="Calibri" panose="020F0502020204030204" pitchFamily="34" charset="0"/>
              </a:rPr>
              <a:t>Xiong</a:t>
            </a:r>
            <a:r>
              <a:rPr lang="en-US" altLang="zh-CN" sz="1100" kern="100" dirty="0">
                <a:solidFill>
                  <a:srgbClr val="000000"/>
                </a:solidFill>
                <a:effectLst/>
                <a:ea typeface="Calibri" panose="020F0502020204030204" pitchFamily="34" charset="0"/>
              </a:rPr>
              <a:t>, X.; </a:t>
            </a:r>
            <a:r>
              <a:rPr lang="en-US" altLang="zh-CN" sz="1100" kern="100" dirty="0" err="1">
                <a:solidFill>
                  <a:srgbClr val="000000"/>
                </a:solidFill>
                <a:effectLst/>
                <a:ea typeface="Calibri" panose="020F0502020204030204" pitchFamily="34" charset="0"/>
              </a:rPr>
              <a:t>Brodoline</a:t>
            </a:r>
            <a:r>
              <a:rPr lang="en-US" altLang="zh-CN" sz="1100" kern="100" dirty="0">
                <a:solidFill>
                  <a:srgbClr val="000000"/>
                </a:solidFill>
                <a:effectLst/>
                <a:ea typeface="Calibri" panose="020F0502020204030204" pitchFamily="34" charset="0"/>
              </a:rPr>
              <a:t>, I.; </a:t>
            </a:r>
            <a:r>
              <a:rPr lang="en-US" altLang="zh-CN" sz="1100" kern="100" dirty="0" err="1">
                <a:solidFill>
                  <a:srgbClr val="000000"/>
                </a:solidFill>
                <a:effectLst/>
                <a:ea typeface="Calibri" panose="020F0502020204030204" pitchFamily="34" charset="0"/>
              </a:rPr>
              <a:t>Dupeyroux</a:t>
            </a:r>
            <a:r>
              <a:rPr lang="en-US" altLang="zh-CN" sz="1100" kern="100" dirty="0">
                <a:solidFill>
                  <a:srgbClr val="000000"/>
                </a:solidFill>
                <a:effectLst/>
                <a:ea typeface="Calibri" panose="020F0502020204030204" pitchFamily="34" charset="0"/>
              </a:rPr>
              <a:t>, J.; Viollet, S.; Arena, P.; </a:t>
            </a:r>
            <a:r>
              <a:rPr lang="en-US" altLang="zh-CN" sz="1100" kern="100" dirty="0" err="1">
                <a:solidFill>
                  <a:srgbClr val="000000"/>
                </a:solidFill>
                <a:effectLst/>
                <a:ea typeface="Calibri" panose="020F0502020204030204" pitchFamily="34" charset="0"/>
              </a:rPr>
              <a:t>Serres</a:t>
            </a:r>
            <a:r>
              <a:rPr lang="en-US" altLang="zh-CN" sz="1100" kern="100" dirty="0">
                <a:solidFill>
                  <a:srgbClr val="000000"/>
                </a:solidFill>
                <a:effectLst/>
                <a:ea typeface="Calibri" panose="020F0502020204030204" pitchFamily="34" charset="0"/>
              </a:rPr>
              <a:t>, J.R.</a:t>
            </a:r>
            <a:endParaRPr lang="zh-CN" altLang="zh-CN" sz="1100" kern="100" dirty="0">
              <a:solidFill>
                <a:srgbClr val="000000"/>
              </a:solidFill>
              <a:effectLst/>
              <a:ea typeface="Calibri" panose="020F0502020204030204" pitchFamily="34" charset="0"/>
            </a:endParaRPr>
          </a:p>
          <a:p>
            <a:pPr marL="1664335" marR="9525" indent="-3175" algn="l">
              <a:lnSpc>
                <a:spcPct val="107000"/>
              </a:lnSpc>
              <a:spcAft>
                <a:spcPts val="275"/>
              </a:spcAft>
            </a:pPr>
            <a:r>
              <a:rPr lang="en-US" altLang="zh-CN" sz="1100" kern="100" dirty="0">
                <a:solidFill>
                  <a:srgbClr val="000000"/>
                </a:solidFill>
                <a:effectLst/>
                <a:ea typeface="Calibri" panose="020F0502020204030204" pitchFamily="34" charset="0"/>
              </a:rPr>
              <a:t>Insect-Inspired Robots: Bridging </a:t>
            </a:r>
            <a:r>
              <a:rPr lang="en-US" altLang="zh-CN" sz="1100" kern="100" dirty="0">
                <a:solidFill>
                  <a:srgbClr val="000000"/>
                </a:solidFill>
                <a:ea typeface="Calibri" panose="020F0502020204030204" pitchFamily="34" charset="0"/>
              </a:rPr>
              <a:t> </a:t>
            </a:r>
            <a:r>
              <a:rPr lang="en-US" altLang="zh-CN" sz="1100" kern="100" dirty="0">
                <a:solidFill>
                  <a:srgbClr val="000000"/>
                </a:solidFill>
                <a:effectLst/>
                <a:ea typeface="Calibri" panose="020F0502020204030204" pitchFamily="34" charset="0"/>
              </a:rPr>
              <a:t>Biological and Artificial Systems. </a:t>
            </a:r>
            <a:r>
              <a:rPr lang="en-US" altLang="zh-CN" sz="1100" i="1" kern="100" dirty="0">
                <a:solidFill>
                  <a:srgbClr val="000000"/>
                </a:solidFill>
                <a:effectLst/>
                <a:ea typeface="Calibri" panose="020F0502020204030204" pitchFamily="34" charset="0"/>
              </a:rPr>
              <a:t>Sensors </a:t>
            </a:r>
            <a:r>
              <a:rPr lang="en-US" altLang="zh-CN" sz="1100" b="1" kern="100" dirty="0">
                <a:solidFill>
                  <a:srgbClr val="000000"/>
                </a:solidFill>
                <a:effectLst/>
                <a:ea typeface="Calibri" panose="020F0502020204030204" pitchFamily="34" charset="0"/>
              </a:rPr>
              <a:t>2021</a:t>
            </a:r>
            <a:r>
              <a:rPr lang="en-US" altLang="zh-CN" sz="1100" kern="100" dirty="0">
                <a:solidFill>
                  <a:srgbClr val="000000"/>
                </a:solidFill>
                <a:effectLst/>
                <a:ea typeface="Calibri" panose="020F0502020204030204" pitchFamily="34" charset="0"/>
              </a:rPr>
              <a:t>, </a:t>
            </a:r>
            <a:r>
              <a:rPr lang="en-US" altLang="zh-CN" sz="1100" i="1" kern="100" dirty="0">
                <a:solidFill>
                  <a:srgbClr val="000000"/>
                </a:solidFill>
                <a:effectLst/>
                <a:ea typeface="Calibri" panose="020F0502020204030204" pitchFamily="34" charset="0"/>
              </a:rPr>
              <a:t>21</a:t>
            </a:r>
            <a:r>
              <a:rPr lang="en-US" altLang="zh-CN" sz="1100" kern="100" dirty="0">
                <a:solidFill>
                  <a:srgbClr val="000000"/>
                </a:solidFill>
                <a:effectLst/>
                <a:ea typeface="Calibri" panose="020F0502020204030204" pitchFamily="34" charset="0"/>
              </a:rPr>
              <a:t>, 7609. </a:t>
            </a:r>
            <a:r>
              <a:rPr lang="en-US" altLang="zh-CN" sz="1100" u="none" strike="noStrike" kern="100" dirty="0">
                <a:solidFill>
                  <a:srgbClr val="000000"/>
                </a:solidFill>
                <a:effectLst/>
                <a:ea typeface="Calibri" panose="020F0502020204030204" pitchFamily="34" charset="0"/>
                <a:hlinkClick r:id="rId5"/>
              </a:rPr>
              <a:t>https:// doi.org/10.3390/s21227609</a:t>
            </a:r>
            <a:endParaRPr lang="zh-CN" altLang="zh-CN" sz="1100" kern="100" dirty="0">
              <a:solidFill>
                <a:srgbClr val="000000"/>
              </a:solidFill>
              <a:effectLst/>
              <a:ea typeface="Calibri" panose="020F0502020204030204" pitchFamily="34" charset="0"/>
            </a:endParaRPr>
          </a:p>
          <a:p>
            <a:endParaRPr lang="zh-CN" altLang="en-US" sz="1100" dirty="0"/>
          </a:p>
        </p:txBody>
      </p:sp>
      <p:pic>
        <p:nvPicPr>
          <p:cNvPr id="15" name="图片 14">
            <a:extLst>
              <a:ext uri="{FF2B5EF4-FFF2-40B4-BE49-F238E27FC236}">
                <a16:creationId xmlns:a16="http://schemas.microsoft.com/office/drawing/2014/main" id="{C95B4CBE-7A55-5F08-E2EE-6A242CAB9951}"/>
              </a:ext>
            </a:extLst>
          </p:cNvPr>
          <p:cNvPicPr>
            <a:picLocks noChangeAspect="1"/>
          </p:cNvPicPr>
          <p:nvPr/>
        </p:nvPicPr>
        <p:blipFill>
          <a:blip r:embed="rId6"/>
          <a:stretch>
            <a:fillRect/>
          </a:stretch>
        </p:blipFill>
        <p:spPr>
          <a:xfrm>
            <a:off x="4707306" y="3484765"/>
            <a:ext cx="2220071" cy="2062620"/>
          </a:xfrm>
          <a:prstGeom prst="rect">
            <a:avLst/>
          </a:prstGeom>
        </p:spPr>
      </p:pic>
      <p:pic>
        <p:nvPicPr>
          <p:cNvPr id="16" name="图片 15">
            <a:extLst>
              <a:ext uri="{FF2B5EF4-FFF2-40B4-BE49-F238E27FC236}">
                <a16:creationId xmlns:a16="http://schemas.microsoft.com/office/drawing/2014/main" id="{834B1FF3-6B6D-DC60-EF03-0A15367D8099}"/>
              </a:ext>
            </a:extLst>
          </p:cNvPr>
          <p:cNvPicPr>
            <a:picLocks noChangeAspect="1"/>
          </p:cNvPicPr>
          <p:nvPr/>
        </p:nvPicPr>
        <p:blipFill>
          <a:blip r:embed="rId7"/>
          <a:stretch>
            <a:fillRect/>
          </a:stretch>
        </p:blipFill>
        <p:spPr>
          <a:xfrm>
            <a:off x="9152895" y="3793752"/>
            <a:ext cx="2288640" cy="1628620"/>
          </a:xfrm>
          <a:prstGeom prst="rect">
            <a:avLst/>
          </a:prstGeom>
        </p:spPr>
      </p:pic>
      <p:sp>
        <p:nvSpPr>
          <p:cNvPr id="17" name="文本框 16">
            <a:extLst>
              <a:ext uri="{FF2B5EF4-FFF2-40B4-BE49-F238E27FC236}">
                <a16:creationId xmlns:a16="http://schemas.microsoft.com/office/drawing/2014/main" id="{3AFDA09B-EFE7-9235-2C6A-E56AE7354DDF}"/>
              </a:ext>
            </a:extLst>
          </p:cNvPr>
          <p:cNvSpPr txBox="1"/>
          <p:nvPr/>
        </p:nvSpPr>
        <p:spPr>
          <a:xfrm>
            <a:off x="10124678" y="6550298"/>
            <a:ext cx="2064989" cy="261610"/>
          </a:xfrm>
          <a:prstGeom prst="rect">
            <a:avLst/>
          </a:prstGeom>
          <a:noFill/>
        </p:spPr>
        <p:txBody>
          <a:bodyPr wrap="none" rtlCol="0">
            <a:spAutoFit/>
          </a:bodyPr>
          <a:lstStyle/>
          <a:p>
            <a:r>
              <a:rPr lang="en-US" altLang="zh-CN" sz="1100" dirty="0"/>
              <a:t>Pic source:</a:t>
            </a:r>
            <a:r>
              <a:rPr lang="zh-CN" altLang="zh-CN" sz="1100" dirty="0">
                <a:solidFill>
                  <a:srgbClr val="000000"/>
                </a:solidFill>
                <a:effectLst/>
                <a:ea typeface="Calibri" panose="020F0502020204030204" pitchFamily="34" charset="0"/>
              </a:rPr>
              <a:t>©</a:t>
            </a:r>
            <a:r>
              <a:rPr lang="zh-CN" altLang="zh-CN" sz="1100" u="none" strike="noStrike" dirty="0">
                <a:solidFill>
                  <a:srgbClr val="0875B7"/>
                </a:solidFill>
                <a:effectLst/>
                <a:latin typeface="Calibri" panose="020F0502020204030204" pitchFamily="34" charset="0"/>
                <a:ea typeface="Calibri" panose="020F0502020204030204" pitchFamily="34" charset="0"/>
                <a:hlinkClick r:id="rId8"/>
              </a:rPr>
              <a:t>HEBI Robotics 2021</a:t>
            </a:r>
            <a:endParaRPr lang="zh-CN" altLang="en-US" sz="1100" dirty="0"/>
          </a:p>
        </p:txBody>
      </p:sp>
      <p:sp>
        <p:nvSpPr>
          <p:cNvPr id="18" name="箭头: 右 17">
            <a:extLst>
              <a:ext uri="{FF2B5EF4-FFF2-40B4-BE49-F238E27FC236}">
                <a16:creationId xmlns:a16="http://schemas.microsoft.com/office/drawing/2014/main" id="{C23D10C7-CB5E-6318-FF13-2EAB53FFE5B7}"/>
              </a:ext>
            </a:extLst>
          </p:cNvPr>
          <p:cNvSpPr/>
          <p:nvPr/>
        </p:nvSpPr>
        <p:spPr>
          <a:xfrm>
            <a:off x="7862647" y="4137799"/>
            <a:ext cx="602101" cy="470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9589743" y="0"/>
            <a:ext cx="2602257" cy="6858000"/>
          </a:xfrm>
          <a:custGeom>
            <a:avLst/>
            <a:gdLst>
              <a:gd name="connsiteX0" fmla="*/ 835116 w 2602257"/>
              <a:gd name="connsiteY0" fmla="*/ 0 h 6858000"/>
              <a:gd name="connsiteX1" fmla="*/ 2602257 w 2602257"/>
              <a:gd name="connsiteY1" fmla="*/ 0 h 6858000"/>
              <a:gd name="connsiteX2" fmla="*/ 2602257 w 2602257"/>
              <a:gd name="connsiteY2" fmla="*/ 6858000 h 6858000"/>
              <a:gd name="connsiteX3" fmla="*/ 550208 w 2602257"/>
              <a:gd name="connsiteY3" fmla="*/ 6858000 h 6858000"/>
              <a:gd name="connsiteX4" fmla="*/ 523092 w 2602257"/>
              <a:gd name="connsiteY4" fmla="*/ 6809833 h 6858000"/>
              <a:gd name="connsiteX5" fmla="*/ 1208 w 2602257"/>
              <a:gd name="connsiteY5" fmla="*/ 5196679 h 6858000"/>
              <a:gd name="connsiteX6" fmla="*/ 1281368 w 2602257"/>
              <a:gd name="connsiteY6" fmla="*/ 2179159 h 6858000"/>
              <a:gd name="connsiteX7" fmla="*/ 892108 w 2602257"/>
              <a:gd name="connsiteY7" fmla="*/ 1687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257" h="6858000">
                <a:moveTo>
                  <a:pt x="835116" y="0"/>
                </a:moveTo>
                <a:lnTo>
                  <a:pt x="2602257" y="0"/>
                </a:lnTo>
                <a:lnTo>
                  <a:pt x="2602257" y="6858000"/>
                </a:lnTo>
                <a:lnTo>
                  <a:pt x="550208" y="6858000"/>
                </a:lnTo>
                <a:lnTo>
                  <a:pt x="523092" y="6809833"/>
                </a:lnTo>
                <a:cubicBezTo>
                  <a:pt x="246864" y="6308783"/>
                  <a:pt x="-20223" y="5718173"/>
                  <a:pt x="1208" y="5196679"/>
                </a:cubicBezTo>
                <a:cubicBezTo>
                  <a:pt x="39308" y="4269579"/>
                  <a:pt x="1177228" y="3167219"/>
                  <a:pt x="1281368" y="2179159"/>
                </a:cubicBezTo>
                <a:cubicBezTo>
                  <a:pt x="1346456" y="1561622"/>
                  <a:pt x="1101981" y="792279"/>
                  <a:pt x="892108" y="168789"/>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515938" y="2645070"/>
            <a:ext cx="1874720" cy="1874720"/>
          </a:xfrm>
          <a:prstGeom prst="ellipse">
            <a:avLst/>
          </a:prstGeom>
          <a:solidFill>
            <a:srgbClr val="003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9FBDF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842394" y="1207307"/>
            <a:ext cx="1848583" cy="40318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5600" dirty="0">
                <a:solidFill>
                  <a:srgbClr val="ED6C00"/>
                </a:solidFill>
                <a:latin typeface="Akrobat Black" panose="00000A00000000000000" pitchFamily="50" charset="0"/>
                <a:ea typeface="等线" panose="02010600030101010101" charset="-122"/>
              </a:rPr>
              <a:t>2</a:t>
            </a:r>
            <a:endParaRPr kumimoji="0" lang="zh-CN" altLang="en-US" sz="25600" b="0" i="0" u="none" strike="noStrike" kern="1200" cap="none" spc="0" normalizeH="0" baseline="0" noProof="0" dirty="0">
              <a:ln>
                <a:noFill/>
              </a:ln>
              <a:solidFill>
                <a:srgbClr val="ED6C00"/>
              </a:solidFill>
              <a:effectLst/>
              <a:uLnTx/>
              <a:uFillTx/>
              <a:latin typeface="Akrobat Black" panose="00000A00000000000000" pitchFamily="50" charset="0"/>
              <a:ea typeface="等线" panose="02010600030101010101" charset="-122"/>
              <a:cs typeface="+mn-cs"/>
            </a:endParaRPr>
          </a:p>
        </p:txBody>
      </p:sp>
      <p:sp>
        <p:nvSpPr>
          <p:cNvPr id="4" name="文本框 3"/>
          <p:cNvSpPr txBox="1"/>
          <p:nvPr/>
        </p:nvSpPr>
        <p:spPr>
          <a:xfrm>
            <a:off x="4103951" y="2873185"/>
            <a:ext cx="3472180" cy="830997"/>
          </a:xfrm>
          <a:prstGeom prst="rect">
            <a:avLst/>
          </a:prstGeom>
          <a:noFill/>
        </p:spPr>
        <p:txBody>
          <a:bodyPr wrap="square" rtlCol="0">
            <a:spAutoFit/>
          </a:bodyPr>
          <a:lstStyle/>
          <a:p>
            <a:pPr algn="ctr">
              <a:spcBef>
                <a:spcPts val="600"/>
              </a:spcBef>
              <a:defRPr/>
            </a:pPr>
            <a:r>
              <a:rPr lang="zh-CN" altLang="en-US" sz="4800" spc="300" dirty="0">
                <a:solidFill>
                  <a:srgbClr val="2F2E41"/>
                </a:solidFill>
                <a:latin typeface="Century Schoolbook" panose="02040604050505020304" charset="0"/>
                <a:ea typeface="思源黑体 CN Bold" panose="020B0800000000000000" pitchFamily="34" charset="-122"/>
              </a:rPr>
              <a:t>关节建模</a:t>
            </a:r>
          </a:p>
        </p:txBody>
      </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10788" y="5500298"/>
            <a:ext cx="4570413" cy="964971"/>
          </a:xfrm>
          <a:prstGeom prst="rect">
            <a:avLst/>
          </a:prstGeom>
        </p:spPr>
      </p:pic>
      <p:pic>
        <p:nvPicPr>
          <p:cNvPr id="16" name="图形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61134" y="3582430"/>
            <a:ext cx="5584214" cy="4031872"/>
          </a:xfrm>
          <a:prstGeom prst="rect">
            <a:avLst/>
          </a:prstGeom>
        </p:spPr>
      </p:pic>
      <p:pic>
        <p:nvPicPr>
          <p:cNvPr id="15" name="图形 1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952" y="469432"/>
            <a:ext cx="3057110" cy="561730"/>
          </a:xfrm>
          <a:prstGeom prst="rect">
            <a:avLst/>
          </a:prstGeom>
        </p:spPr>
      </p:pic>
    </p:spTree>
    <p:extLst>
      <p:ext uri="{BB962C8B-B14F-4D97-AF65-F5344CB8AC3E}">
        <p14:creationId xmlns:p14="http://schemas.microsoft.com/office/powerpoint/2010/main" val="24056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11" name="矩形 10">
            <a:extLst>
              <a:ext uri="{FF2B5EF4-FFF2-40B4-BE49-F238E27FC236}">
                <a16:creationId xmlns:a16="http://schemas.microsoft.com/office/drawing/2014/main" id="{574AA39C-FF9D-2AB8-F7F0-2EB021BB41B0}"/>
              </a:ext>
            </a:extLst>
          </p:cNvPr>
          <p:cNvSpPr/>
          <p:nvPr/>
        </p:nvSpPr>
        <p:spPr>
          <a:xfrm>
            <a:off x="2540401" y="-77738"/>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2.1 </a:t>
            </a:r>
            <a:r>
              <a:rPr lang="zh-CN" altLang="en-US" sz="4800" dirty="0">
                <a:solidFill>
                  <a:srgbClr val="003F43"/>
                </a:solidFill>
                <a:ea typeface="思源黑体 CN Bold" panose="020B0800000000000000" pitchFamily="34" charset="-122"/>
                <a:cs typeface="Open Sans" panose="020B0606030504020204" pitchFamily="34" charset="0"/>
              </a:rPr>
              <a:t>机体尺寸和布局</a:t>
            </a:r>
          </a:p>
        </p:txBody>
      </p:sp>
      <p:pic>
        <p:nvPicPr>
          <p:cNvPr id="12" name="图片 11">
            <a:extLst>
              <a:ext uri="{FF2B5EF4-FFF2-40B4-BE49-F238E27FC236}">
                <a16:creationId xmlns:a16="http://schemas.microsoft.com/office/drawing/2014/main" id="{CA6E41B1-CBEB-F68B-1E31-32217698B0C1}"/>
              </a:ext>
            </a:extLst>
          </p:cNvPr>
          <p:cNvPicPr>
            <a:picLocks noChangeAspect="1"/>
          </p:cNvPicPr>
          <p:nvPr/>
        </p:nvPicPr>
        <p:blipFill>
          <a:blip r:embed="rId6"/>
          <a:stretch>
            <a:fillRect/>
          </a:stretch>
        </p:blipFill>
        <p:spPr>
          <a:xfrm>
            <a:off x="599928" y="2675583"/>
            <a:ext cx="5699939" cy="1677275"/>
          </a:xfrm>
          <a:prstGeom prst="rect">
            <a:avLst/>
          </a:prstGeom>
        </p:spPr>
      </p:pic>
      <p:sp>
        <p:nvSpPr>
          <p:cNvPr id="14" name="文本框 13">
            <a:extLst>
              <a:ext uri="{FF2B5EF4-FFF2-40B4-BE49-F238E27FC236}">
                <a16:creationId xmlns:a16="http://schemas.microsoft.com/office/drawing/2014/main" id="{79211A9C-0552-7102-8A89-7A8B6D9DC482}"/>
              </a:ext>
            </a:extLst>
          </p:cNvPr>
          <p:cNvSpPr txBox="1"/>
          <p:nvPr/>
        </p:nvSpPr>
        <p:spPr>
          <a:xfrm>
            <a:off x="599929" y="1741598"/>
            <a:ext cx="5699939" cy="646331"/>
          </a:xfrm>
          <a:prstGeom prst="rect">
            <a:avLst/>
          </a:prstGeom>
          <a:noFill/>
        </p:spPr>
        <p:txBody>
          <a:bodyPr wrap="square">
            <a:spAutoFit/>
          </a:bodyPr>
          <a:lstStyle/>
          <a:p>
            <a:pPr algn="just"/>
            <a:r>
              <a:rPr lang="zh-CN" altLang="zh-CN" dirty="0">
                <a:solidFill>
                  <a:srgbClr val="003F43"/>
                </a:solidFill>
                <a:ea typeface="思源黑体 CN Bold" panose="020B0800000000000000" pitchFamily="34" charset="-122"/>
                <a:cs typeface="Open Sans" panose="020B0606030504020204" pitchFamily="34" charset="0"/>
              </a:rPr>
              <a:t>常见的六足机器人六条腿的布局有圆形，椭圆形和矩形。其布局会影响机器人的稳定性和腿部工作空间大小。</a:t>
            </a:r>
          </a:p>
        </p:txBody>
      </p:sp>
      <p:pic>
        <p:nvPicPr>
          <p:cNvPr id="16" name="图片 15">
            <a:extLst>
              <a:ext uri="{FF2B5EF4-FFF2-40B4-BE49-F238E27FC236}">
                <a16:creationId xmlns:a16="http://schemas.microsoft.com/office/drawing/2014/main" id="{619E2EEE-7CF2-8423-0972-3292D010BAB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487770" y="1638000"/>
            <a:ext cx="5516328" cy="4797372"/>
          </a:xfrm>
          <a:prstGeom prst="rect">
            <a:avLst/>
          </a:prstGeom>
          <a:noFill/>
          <a:ln>
            <a:noFill/>
          </a:ln>
        </p:spPr>
      </p:pic>
      <p:sp>
        <p:nvSpPr>
          <p:cNvPr id="17" name="文本框 16">
            <a:extLst>
              <a:ext uri="{FF2B5EF4-FFF2-40B4-BE49-F238E27FC236}">
                <a16:creationId xmlns:a16="http://schemas.microsoft.com/office/drawing/2014/main" id="{05B57ED7-66B0-C621-A9BE-1A9E614178F6}"/>
              </a:ext>
            </a:extLst>
          </p:cNvPr>
          <p:cNvSpPr txBox="1"/>
          <p:nvPr/>
        </p:nvSpPr>
        <p:spPr>
          <a:xfrm>
            <a:off x="599928" y="4939206"/>
            <a:ext cx="5699939" cy="369332"/>
          </a:xfrm>
          <a:prstGeom prst="rect">
            <a:avLst/>
          </a:prstGeom>
          <a:noFill/>
        </p:spPr>
        <p:txBody>
          <a:bodyPr wrap="square">
            <a:spAutoFit/>
          </a:bodyPr>
          <a:lstStyle/>
          <a:p>
            <a:pPr algn="just"/>
            <a:r>
              <a:rPr lang="zh-CN" altLang="en-US" dirty="0">
                <a:solidFill>
                  <a:srgbClr val="003F43"/>
                </a:solidFill>
                <a:ea typeface="思源黑体 CN Bold" panose="020B0800000000000000" pitchFamily="34" charset="-122"/>
                <a:cs typeface="Open Sans" panose="020B0606030504020204" pitchFamily="34" charset="0"/>
              </a:rPr>
              <a:t>综合稳定性和行走能力，我们选择了椭圆形的布局</a:t>
            </a:r>
            <a:endParaRPr lang="zh-CN" altLang="zh-CN"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244779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2.2 </a:t>
            </a:r>
            <a:r>
              <a:rPr lang="zh-CN" altLang="en-US" sz="4800" dirty="0">
                <a:solidFill>
                  <a:srgbClr val="003F43"/>
                </a:solidFill>
                <a:ea typeface="思源黑体 CN Bold" panose="020B0800000000000000" pitchFamily="34" charset="-122"/>
                <a:cs typeface="Open Sans" panose="020B0606030504020204" pitchFamily="34" charset="0"/>
              </a:rPr>
              <a:t>关节建模</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2.2.1 DH</a:t>
            </a:r>
            <a:r>
              <a:rPr lang="zh-CN" altLang="en-US" sz="3200" dirty="0">
                <a:solidFill>
                  <a:srgbClr val="003F43"/>
                </a:solidFill>
                <a:ea typeface="思源黑体 CN Bold" panose="020B0800000000000000" pitchFamily="34" charset="-122"/>
                <a:cs typeface="Open Sans" panose="020B0606030504020204" pitchFamily="34" charset="0"/>
              </a:rPr>
              <a:t>参数</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1" name="图片 10">
            <a:extLst>
              <a:ext uri="{FF2B5EF4-FFF2-40B4-BE49-F238E27FC236}">
                <a16:creationId xmlns:a16="http://schemas.microsoft.com/office/drawing/2014/main" id="{F8654D61-431A-B3D5-9F97-7D1138A42514}"/>
              </a:ext>
            </a:extLst>
          </p:cNvPr>
          <p:cNvPicPr>
            <a:picLocks noChangeAspect="1"/>
          </p:cNvPicPr>
          <p:nvPr/>
        </p:nvPicPr>
        <p:blipFill>
          <a:blip r:embed="rId6"/>
          <a:stretch>
            <a:fillRect/>
          </a:stretch>
        </p:blipFill>
        <p:spPr>
          <a:xfrm>
            <a:off x="513495" y="2286027"/>
            <a:ext cx="1890555" cy="3035107"/>
          </a:xfrm>
          <a:prstGeom prst="rect">
            <a:avLst/>
          </a:prstGeom>
        </p:spPr>
      </p:pic>
      <p:graphicFrame>
        <p:nvGraphicFramePr>
          <p:cNvPr id="6" name="表格 6">
            <a:extLst>
              <a:ext uri="{FF2B5EF4-FFF2-40B4-BE49-F238E27FC236}">
                <a16:creationId xmlns:a16="http://schemas.microsoft.com/office/drawing/2014/main" id="{D7C2B229-5BA8-9FD9-57A5-AB3ED875402A}"/>
              </a:ext>
            </a:extLst>
          </p:cNvPr>
          <p:cNvGraphicFramePr>
            <a:graphicFrameLocks noGrp="1"/>
          </p:cNvGraphicFramePr>
          <p:nvPr>
            <p:extLst>
              <p:ext uri="{D42A27DB-BD31-4B8C-83A1-F6EECF244321}">
                <p14:modId xmlns:p14="http://schemas.microsoft.com/office/powerpoint/2010/main" val="768732554"/>
              </p:ext>
            </p:extLst>
          </p:nvPr>
        </p:nvGraphicFramePr>
        <p:xfrm>
          <a:off x="2729281" y="2111872"/>
          <a:ext cx="4077918" cy="1351152"/>
        </p:xfrm>
        <a:graphic>
          <a:graphicData uri="http://schemas.openxmlformats.org/drawingml/2006/table">
            <a:tbl>
              <a:tblPr firstRow="1" bandRow="1">
                <a:tableStyleId>{073A0DAA-6AF3-43AB-8588-CEC1D06C72B9}</a:tableStyleId>
              </a:tblPr>
              <a:tblGrid>
                <a:gridCol w="426693">
                  <a:extLst>
                    <a:ext uri="{9D8B030D-6E8A-4147-A177-3AD203B41FA5}">
                      <a16:colId xmlns:a16="http://schemas.microsoft.com/office/drawing/2014/main" val="2637451785"/>
                    </a:ext>
                  </a:extLst>
                </a:gridCol>
                <a:gridCol w="940885">
                  <a:extLst>
                    <a:ext uri="{9D8B030D-6E8A-4147-A177-3AD203B41FA5}">
                      <a16:colId xmlns:a16="http://schemas.microsoft.com/office/drawing/2014/main" val="2168662502"/>
                    </a:ext>
                  </a:extLst>
                </a:gridCol>
                <a:gridCol w="535271">
                  <a:extLst>
                    <a:ext uri="{9D8B030D-6E8A-4147-A177-3AD203B41FA5}">
                      <a16:colId xmlns:a16="http://schemas.microsoft.com/office/drawing/2014/main" val="1410699679"/>
                    </a:ext>
                  </a:extLst>
                </a:gridCol>
                <a:gridCol w="424818">
                  <a:extLst>
                    <a:ext uri="{9D8B030D-6E8A-4147-A177-3AD203B41FA5}">
                      <a16:colId xmlns:a16="http://schemas.microsoft.com/office/drawing/2014/main" val="1409182996"/>
                    </a:ext>
                  </a:extLst>
                </a:gridCol>
                <a:gridCol w="1750251">
                  <a:extLst>
                    <a:ext uri="{9D8B030D-6E8A-4147-A177-3AD203B41FA5}">
                      <a16:colId xmlns:a16="http://schemas.microsoft.com/office/drawing/2014/main" val="3767190560"/>
                    </a:ext>
                  </a:extLst>
                </a:gridCol>
              </a:tblGrid>
              <a:tr h="337788">
                <a:tc>
                  <a:txBody>
                    <a:bodyPr/>
                    <a:lstStyle/>
                    <a:p>
                      <a:pPr algn="r"/>
                      <a:r>
                        <a:rPr lang="zh-CN" sz="2000" kern="0" dirty="0">
                          <a:solidFill>
                            <a:srgbClr val="000000"/>
                          </a:solidFill>
                          <a:effectLst/>
                          <a:latin typeface="+mn-lt"/>
                        </a:rPr>
                        <a:t>　</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a</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α</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d</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θ</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27715244"/>
                  </a:ext>
                </a:extLst>
              </a:tr>
              <a:tr h="337788">
                <a:tc>
                  <a:txBody>
                    <a:bodyPr/>
                    <a:lstStyle/>
                    <a:p>
                      <a:pPr algn="r"/>
                      <a:r>
                        <a:rPr lang="en-US" sz="2000" kern="0">
                          <a:solidFill>
                            <a:srgbClr val="000000"/>
                          </a:solidFill>
                          <a:effectLst/>
                          <a:latin typeface="+mn-lt"/>
                        </a:rPr>
                        <a:t>1</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45</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dirty="0">
                          <a:solidFill>
                            <a:srgbClr val="000000"/>
                          </a:solidFill>
                          <a:effectLst/>
                          <a:latin typeface="+mn-lt"/>
                        </a:rPr>
                        <a:t>90</a:t>
                      </a:r>
                      <a:r>
                        <a:rPr lang="zh-CN" sz="2000" kern="0" dirty="0">
                          <a:solidFill>
                            <a:srgbClr val="000000"/>
                          </a:solidFill>
                          <a:effectLst/>
                          <a:latin typeface="+mn-lt"/>
                        </a:rPr>
                        <a:t>°</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θ</a:t>
                      </a:r>
                      <a:r>
                        <a:rPr lang="en-US" sz="2000" kern="0" dirty="0">
                          <a:solidFill>
                            <a:srgbClr val="000000"/>
                          </a:solidFill>
                          <a:effectLst/>
                          <a:latin typeface="+mn-lt"/>
                        </a:rPr>
                        <a:t>1</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6225650"/>
                  </a:ext>
                </a:extLst>
              </a:tr>
              <a:tr h="337788">
                <a:tc>
                  <a:txBody>
                    <a:bodyPr/>
                    <a:lstStyle/>
                    <a:p>
                      <a:pPr algn="r"/>
                      <a:r>
                        <a:rPr lang="en-US" sz="2000" kern="0">
                          <a:solidFill>
                            <a:srgbClr val="000000"/>
                          </a:solidFill>
                          <a:effectLst/>
                          <a:latin typeface="+mn-lt"/>
                        </a:rPr>
                        <a:t>2</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93.5</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dirty="0">
                          <a:solidFill>
                            <a:srgbClr val="000000"/>
                          </a:solidFill>
                          <a:effectLst/>
                          <a:latin typeface="+mn-lt"/>
                        </a:rPr>
                        <a:t>　</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altLang="zh-CN" sz="2000" kern="0" dirty="0">
                          <a:solidFill>
                            <a:srgbClr val="000000"/>
                          </a:solidFill>
                          <a:effectLst/>
                          <a:latin typeface="+mn-lt"/>
                          <a:ea typeface="+mn-ea"/>
                          <a:cs typeface="+mn-cs"/>
                        </a:rPr>
                        <a:t>90</a:t>
                      </a:r>
                      <a:r>
                        <a:rPr lang="zh-CN" altLang="zh-CN" sz="2000" kern="0" dirty="0">
                          <a:solidFill>
                            <a:srgbClr val="000000"/>
                          </a:solidFill>
                          <a:effectLst/>
                          <a:latin typeface="+mn-lt"/>
                          <a:ea typeface="+mn-ea"/>
                          <a:cs typeface="+mn-cs"/>
                        </a:rPr>
                        <a:t>°</a:t>
                      </a:r>
                      <a:r>
                        <a:rPr lang="en-US" altLang="zh-CN" sz="2000" kern="0" dirty="0">
                          <a:solidFill>
                            <a:srgbClr val="000000"/>
                          </a:solidFill>
                          <a:effectLst/>
                          <a:latin typeface="+mn-lt"/>
                          <a:ea typeface="+mn-ea"/>
                          <a:cs typeface="+mn-cs"/>
                        </a:rPr>
                        <a:t>+</a:t>
                      </a:r>
                      <a:r>
                        <a:rPr lang="zh-CN" sz="2000" kern="0" dirty="0">
                          <a:solidFill>
                            <a:srgbClr val="000000"/>
                          </a:solidFill>
                          <a:effectLst/>
                          <a:latin typeface="+mn-lt"/>
                        </a:rPr>
                        <a:t>θ</a:t>
                      </a:r>
                      <a:r>
                        <a:rPr lang="en-US" sz="2000" kern="0" dirty="0">
                          <a:solidFill>
                            <a:srgbClr val="000000"/>
                          </a:solidFill>
                          <a:effectLst/>
                          <a:latin typeface="+mn-lt"/>
                        </a:rPr>
                        <a:t>2</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70145461"/>
                  </a:ext>
                </a:extLst>
              </a:tr>
              <a:tr h="337788">
                <a:tc>
                  <a:txBody>
                    <a:bodyPr/>
                    <a:lstStyle/>
                    <a:p>
                      <a:pPr algn="r"/>
                      <a:r>
                        <a:rPr lang="en-US" sz="2000" kern="0">
                          <a:solidFill>
                            <a:srgbClr val="000000"/>
                          </a:solidFill>
                          <a:effectLst/>
                          <a:latin typeface="+mn-lt"/>
                        </a:rPr>
                        <a:t>3</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sz="2000" kern="0">
                          <a:solidFill>
                            <a:srgbClr val="000000"/>
                          </a:solidFill>
                          <a:effectLst/>
                          <a:latin typeface="+mn-lt"/>
                        </a:rPr>
                        <a:t>124.76</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zh-CN" sz="2000" kern="0">
                          <a:solidFill>
                            <a:srgbClr val="000000"/>
                          </a:solidFill>
                          <a:effectLst/>
                          <a:latin typeface="+mn-lt"/>
                        </a:rPr>
                        <a:t>　</a:t>
                      </a:r>
                      <a:endParaRPr lang="zh-CN" sz="2000" kern="100">
                        <a:effectLst/>
                        <a:latin typeface="+mn-lt"/>
                        <a:ea typeface="等线" panose="02010600030101010101" pitchFamily="2" charset="-122"/>
                        <a:cs typeface="Times New Roman" panose="02020603050405020304" pitchFamily="18" charset="0"/>
                      </a:endParaRPr>
                    </a:p>
                  </a:txBody>
                  <a:tcPr marL="68580" marR="68580" marT="0" marB="0" anchor="b"/>
                </a:tc>
                <a:tc>
                  <a:txBody>
                    <a:bodyPr/>
                    <a:lstStyle/>
                    <a:p>
                      <a:pPr algn="r"/>
                      <a:r>
                        <a:rPr lang="en-US" altLang="zh-CN" sz="2000" kern="0" dirty="0">
                          <a:solidFill>
                            <a:srgbClr val="000000"/>
                          </a:solidFill>
                          <a:effectLst/>
                          <a:latin typeface="+mn-lt"/>
                        </a:rPr>
                        <a:t>-169.09</a:t>
                      </a:r>
                      <a:r>
                        <a:rPr lang="zh-CN" altLang="zh-CN" sz="2000" kern="0" dirty="0">
                          <a:solidFill>
                            <a:srgbClr val="000000"/>
                          </a:solidFill>
                          <a:effectLst/>
                          <a:latin typeface="+mn-lt"/>
                        </a:rPr>
                        <a:t>°</a:t>
                      </a:r>
                      <a:r>
                        <a:rPr lang="en-US" altLang="zh-CN" sz="2000" kern="0" dirty="0">
                          <a:solidFill>
                            <a:srgbClr val="000000"/>
                          </a:solidFill>
                          <a:effectLst/>
                          <a:latin typeface="+mn-lt"/>
                        </a:rPr>
                        <a:t>+</a:t>
                      </a:r>
                      <a:r>
                        <a:rPr lang="zh-CN" sz="2000" kern="0" dirty="0">
                          <a:solidFill>
                            <a:srgbClr val="000000"/>
                          </a:solidFill>
                          <a:effectLst/>
                          <a:latin typeface="+mn-lt"/>
                        </a:rPr>
                        <a:t>θ</a:t>
                      </a:r>
                      <a:r>
                        <a:rPr lang="en-US" sz="2000" kern="0" dirty="0">
                          <a:solidFill>
                            <a:srgbClr val="000000"/>
                          </a:solidFill>
                          <a:effectLst/>
                          <a:latin typeface="+mn-lt"/>
                        </a:rPr>
                        <a:t>3</a:t>
                      </a:r>
                      <a:endParaRPr lang="zh-CN" sz="2000" kern="100" dirty="0">
                        <a:effectLst/>
                        <a:latin typeface="+mn-lt"/>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54682235"/>
                  </a:ext>
                </a:extLst>
              </a:tr>
            </a:tbl>
          </a:graphicData>
        </a:graphic>
      </p:graphicFrame>
      <p:pic>
        <p:nvPicPr>
          <p:cNvPr id="14" name="图片 13">
            <a:extLst>
              <a:ext uri="{FF2B5EF4-FFF2-40B4-BE49-F238E27FC236}">
                <a16:creationId xmlns:a16="http://schemas.microsoft.com/office/drawing/2014/main" id="{87094EDD-D8AF-3E96-D2EA-CF1721C5A662}"/>
              </a:ext>
            </a:extLst>
          </p:cNvPr>
          <p:cNvPicPr>
            <a:picLocks noChangeAspect="1"/>
          </p:cNvPicPr>
          <p:nvPr/>
        </p:nvPicPr>
        <p:blipFill>
          <a:blip r:embed="rId7"/>
          <a:stretch>
            <a:fillRect/>
          </a:stretch>
        </p:blipFill>
        <p:spPr>
          <a:xfrm>
            <a:off x="2985087" y="3566201"/>
            <a:ext cx="3776668" cy="3136655"/>
          </a:xfrm>
          <a:prstGeom prst="rect">
            <a:avLst/>
          </a:prstGeom>
        </p:spPr>
      </p:pic>
      <p:sp>
        <p:nvSpPr>
          <p:cNvPr id="16" name="文本框 15">
            <a:extLst>
              <a:ext uri="{FF2B5EF4-FFF2-40B4-BE49-F238E27FC236}">
                <a16:creationId xmlns:a16="http://schemas.microsoft.com/office/drawing/2014/main" id="{7F8C291F-16B7-572A-FB4C-8ED9137A4F7D}"/>
              </a:ext>
            </a:extLst>
          </p:cNvPr>
          <p:cNvSpPr txBox="1"/>
          <p:nvPr/>
        </p:nvSpPr>
        <p:spPr>
          <a:xfrm>
            <a:off x="7342792" y="2401470"/>
            <a:ext cx="4602481" cy="2585323"/>
          </a:xfrm>
          <a:prstGeom prst="rect">
            <a:avLst/>
          </a:prstGeom>
          <a:noFill/>
        </p:spPr>
        <p:txBody>
          <a:bodyPr wrap="square">
            <a:spAutoFit/>
          </a:bodyPr>
          <a:lstStyle/>
          <a:p>
            <a:pPr algn="just"/>
            <a:r>
              <a:rPr lang="zh-CN" altLang="en-US" dirty="0">
                <a:solidFill>
                  <a:srgbClr val="003F43"/>
                </a:solidFill>
                <a:ea typeface="思源黑体 CN Bold" panose="020B0800000000000000" pitchFamily="34" charset="-122"/>
                <a:cs typeface="Open Sans" panose="020B0606030504020204" pitchFamily="34" charset="0"/>
              </a:rPr>
              <a:t>我们</a:t>
            </a:r>
            <a:r>
              <a:rPr lang="zh-CN" altLang="zh-CN" dirty="0">
                <a:solidFill>
                  <a:srgbClr val="003F43"/>
                </a:solidFill>
                <a:ea typeface="思源黑体 CN Bold" panose="020B0800000000000000" pitchFamily="34" charset="-122"/>
                <a:cs typeface="Open Sans" panose="020B0606030504020204" pitchFamily="34" charset="0"/>
              </a:rPr>
              <a:t>人为规定关节角的限制：</a:t>
            </a:r>
            <a:endParaRPr lang="en-US" altLang="zh-CN" dirty="0">
              <a:solidFill>
                <a:srgbClr val="003F43"/>
              </a:solidFill>
              <a:ea typeface="思源黑体 CN Bold" panose="020B0800000000000000" pitchFamily="34" charset="-122"/>
              <a:cs typeface="Open Sans" panose="020B0606030504020204" pitchFamily="34" charset="0"/>
            </a:endParaRPr>
          </a:p>
          <a:p>
            <a:pPr algn="just"/>
            <a:r>
              <a:rPr lang="zh-CN" altLang="zh-CN" dirty="0">
                <a:solidFill>
                  <a:srgbClr val="003F43"/>
                </a:solidFill>
                <a:ea typeface="思源黑体 CN Bold" panose="020B0800000000000000" pitchFamily="34" charset="-122"/>
                <a:cs typeface="Open Sans" panose="020B0606030504020204" pitchFamily="34" charset="0"/>
              </a:rPr>
              <a:t>θ</a:t>
            </a:r>
            <a:r>
              <a:rPr lang="en-US" altLang="zh-CN" dirty="0">
                <a:solidFill>
                  <a:srgbClr val="003F43"/>
                </a:solidFill>
                <a:ea typeface="思源黑体 CN Bold" panose="020B0800000000000000" pitchFamily="34" charset="-122"/>
                <a:cs typeface="Open Sans" panose="020B0606030504020204" pitchFamily="34" charset="0"/>
              </a:rPr>
              <a:t>1</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[-30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30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a:t>
            </a:r>
          </a:p>
          <a:p>
            <a:pPr algn="just"/>
            <a:r>
              <a:rPr lang="zh-CN" altLang="zh-CN" dirty="0">
                <a:solidFill>
                  <a:srgbClr val="003F43"/>
                </a:solidFill>
                <a:ea typeface="思源黑体 CN Bold" panose="020B0800000000000000" pitchFamily="34" charset="-122"/>
                <a:cs typeface="Open Sans" panose="020B0606030504020204" pitchFamily="34" charset="0"/>
              </a:rPr>
              <a:t>θ</a:t>
            </a:r>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[-180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0]; </a:t>
            </a:r>
          </a:p>
          <a:p>
            <a:pPr algn="just"/>
            <a:r>
              <a:rPr lang="zh-CN" altLang="zh-CN" dirty="0">
                <a:solidFill>
                  <a:srgbClr val="003F43"/>
                </a:solidFill>
                <a:ea typeface="思源黑体 CN Bold" panose="020B0800000000000000" pitchFamily="34" charset="-122"/>
                <a:cs typeface="Open Sans" panose="020B0606030504020204" pitchFamily="34" charset="0"/>
              </a:rPr>
              <a:t>θ</a:t>
            </a:r>
            <a:r>
              <a:rPr lang="en-US" altLang="zh-CN" dirty="0">
                <a:solidFill>
                  <a:srgbClr val="003F43"/>
                </a:solidFill>
                <a:ea typeface="思源黑体 CN Bold" panose="020B0800000000000000" pitchFamily="34" charset="-122"/>
                <a:cs typeface="Open Sans" panose="020B0606030504020204" pitchFamily="34" charset="0"/>
              </a:rPr>
              <a:t>3</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[79.39</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169.09</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a:t>
            </a:r>
            <a:endParaRPr lang="zh-CN" altLang="zh-CN" dirty="0">
              <a:solidFill>
                <a:srgbClr val="003F43"/>
              </a:solidFill>
              <a:ea typeface="思源黑体 CN Bold" panose="020B0800000000000000" pitchFamily="34" charset="-122"/>
              <a:cs typeface="Open Sans" panose="020B0606030504020204" pitchFamily="34" charset="0"/>
            </a:endParaRPr>
          </a:p>
          <a:p>
            <a:pPr algn="just"/>
            <a:r>
              <a:rPr lang="zh-CN" altLang="zh-CN" dirty="0">
                <a:solidFill>
                  <a:srgbClr val="003F43"/>
                </a:solidFill>
                <a:ea typeface="思源黑体 CN Bold" panose="020B0800000000000000" pitchFamily="34" charset="-122"/>
                <a:cs typeface="Open Sans" panose="020B0606030504020204" pitchFamily="34" charset="0"/>
              </a:rPr>
              <a:t>其中根据θ</a:t>
            </a:r>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的取值范围继续细分为两种状态，这两种状态的逆运动学求解公式会不一样，把这腿的两种状态分为高机位和低机位。</a:t>
            </a:r>
          </a:p>
          <a:p>
            <a:pPr algn="just"/>
            <a:r>
              <a:rPr lang="zh-CN" altLang="zh-CN" dirty="0">
                <a:solidFill>
                  <a:srgbClr val="003F43"/>
                </a:solidFill>
                <a:ea typeface="思源黑体 CN Bold" panose="020B0800000000000000" pitchFamily="34" charset="-122"/>
                <a:cs typeface="Open Sans" panose="020B0606030504020204" pitchFamily="34" charset="0"/>
              </a:rPr>
              <a:t>低机位：θ</a:t>
            </a:r>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[-90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0]</a:t>
            </a:r>
            <a:r>
              <a:rPr lang="zh-CN" altLang="zh-CN" dirty="0">
                <a:solidFill>
                  <a:srgbClr val="003F43"/>
                </a:solidFill>
                <a:ea typeface="思源黑体 CN Bold" panose="020B0800000000000000" pitchFamily="34" charset="-122"/>
                <a:cs typeface="Open Sans" panose="020B0606030504020204" pitchFamily="34" charset="0"/>
              </a:rPr>
              <a:t>；</a:t>
            </a:r>
          </a:p>
          <a:p>
            <a:pPr algn="just"/>
            <a:r>
              <a:rPr lang="zh-CN" altLang="zh-CN" dirty="0">
                <a:solidFill>
                  <a:srgbClr val="003F43"/>
                </a:solidFill>
                <a:ea typeface="思源黑体 CN Bold" panose="020B0800000000000000" pitchFamily="34" charset="-122"/>
                <a:cs typeface="Open Sans" panose="020B0606030504020204" pitchFamily="34" charset="0"/>
              </a:rPr>
              <a:t>高机位：θ</a:t>
            </a:r>
            <a:r>
              <a:rPr lang="en-US" altLang="zh-CN" dirty="0">
                <a:solidFill>
                  <a:srgbClr val="003F43"/>
                </a:solidFill>
                <a:ea typeface="思源黑体 CN Bold" panose="020B0800000000000000" pitchFamily="34" charset="-122"/>
                <a:cs typeface="Open Sans" panose="020B0606030504020204" pitchFamily="34" charset="0"/>
              </a:rPr>
              <a:t>2</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[-180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 -90</a:t>
            </a:r>
            <a:r>
              <a:rPr lang="zh-CN" altLang="zh-CN" dirty="0">
                <a:solidFill>
                  <a:srgbClr val="003F43"/>
                </a:solidFill>
                <a:ea typeface="思源黑体 CN Bold" panose="020B0800000000000000" pitchFamily="34" charset="-122"/>
                <a:cs typeface="Open Sans" panose="020B0606030504020204" pitchFamily="34" charset="0"/>
              </a:rPr>
              <a:t>°</a:t>
            </a:r>
            <a:r>
              <a:rPr lang="en-US" altLang="zh-CN" dirty="0">
                <a:solidFill>
                  <a:srgbClr val="003F43"/>
                </a:solidFill>
                <a:ea typeface="思源黑体 CN Bold" panose="020B0800000000000000" pitchFamily="34" charset="-122"/>
                <a:cs typeface="Open Sans" panose="020B0606030504020204" pitchFamily="34" charset="0"/>
              </a:rPr>
              <a:t>]</a:t>
            </a:r>
            <a:endParaRPr lang="zh-CN" altLang="zh-CN" dirty="0">
              <a:solidFill>
                <a:srgbClr val="003F43"/>
              </a:solidFill>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106396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8952" y="469432"/>
            <a:ext cx="3057110" cy="561730"/>
          </a:xfrm>
          <a:prstGeom prst="rect">
            <a:avLst/>
          </a:prstGeom>
        </p:spPr>
      </p:pic>
      <p:sp>
        <p:nvSpPr>
          <p:cNvPr id="10" name="任意多边形: 形状 9"/>
          <p:cNvSpPr/>
          <p:nvPr/>
        </p:nvSpPr>
        <p:spPr>
          <a:xfrm>
            <a:off x="0" y="5894886"/>
            <a:ext cx="12192000" cy="963114"/>
          </a:xfrm>
          <a:custGeom>
            <a:avLst/>
            <a:gdLst>
              <a:gd name="connsiteX0" fmla="*/ 3113974 w 12192000"/>
              <a:gd name="connsiteY0" fmla="*/ 1134 h 963114"/>
              <a:gd name="connsiteX1" fmla="*/ 6842760 w 12192000"/>
              <a:gd name="connsiteY1" fmla="*/ 458697 h 963114"/>
              <a:gd name="connsiteX2" fmla="*/ 10683240 w 12192000"/>
              <a:gd name="connsiteY2" fmla="*/ 260577 h 963114"/>
              <a:gd name="connsiteX3" fmla="*/ 11894954 w 12192000"/>
              <a:gd name="connsiteY3" fmla="*/ 353848 h 963114"/>
              <a:gd name="connsiteX4" fmla="*/ 12192000 w 12192000"/>
              <a:gd name="connsiteY4" fmla="*/ 393981 h 963114"/>
              <a:gd name="connsiteX5" fmla="*/ 12192000 w 12192000"/>
              <a:gd name="connsiteY5" fmla="*/ 963114 h 963114"/>
              <a:gd name="connsiteX6" fmla="*/ 0 w 12192000"/>
              <a:gd name="connsiteY6" fmla="*/ 963114 h 963114"/>
              <a:gd name="connsiteX7" fmla="*/ 0 w 12192000"/>
              <a:gd name="connsiteY7" fmla="*/ 384727 h 963114"/>
              <a:gd name="connsiteX8" fmla="*/ 87764 w 12192000"/>
              <a:gd name="connsiteY8" fmla="*/ 366721 h 963114"/>
              <a:gd name="connsiteX9" fmla="*/ 2865120 w 12192000"/>
              <a:gd name="connsiteY9" fmla="*/ 1497 h 963114"/>
              <a:gd name="connsiteX10" fmla="*/ 3113974 w 12192000"/>
              <a:gd name="connsiteY10" fmla="*/ 1134 h 96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963114">
                <a:moveTo>
                  <a:pt x="3113974" y="1134"/>
                </a:moveTo>
                <a:cubicBezTo>
                  <a:pt x="4359414" y="25012"/>
                  <a:pt x="5621179" y="418216"/>
                  <a:pt x="6842760" y="458697"/>
                </a:cubicBezTo>
                <a:cubicBezTo>
                  <a:pt x="8145780" y="501877"/>
                  <a:pt x="9591040" y="235177"/>
                  <a:pt x="10683240" y="260577"/>
                </a:cubicBezTo>
                <a:cubicBezTo>
                  <a:pt x="11092815" y="270102"/>
                  <a:pt x="11509177" y="306416"/>
                  <a:pt x="11894954" y="353848"/>
                </a:cubicBezTo>
                <a:lnTo>
                  <a:pt x="12192000" y="393981"/>
                </a:lnTo>
                <a:lnTo>
                  <a:pt x="12192000" y="963114"/>
                </a:lnTo>
                <a:lnTo>
                  <a:pt x="0" y="963114"/>
                </a:lnTo>
                <a:lnTo>
                  <a:pt x="0" y="384727"/>
                </a:lnTo>
                <a:lnTo>
                  <a:pt x="87764" y="366721"/>
                </a:lnTo>
                <a:cubicBezTo>
                  <a:pt x="948809" y="194378"/>
                  <a:pt x="2036445" y="20547"/>
                  <a:pt x="2865120" y="1497"/>
                </a:cubicBezTo>
                <a:cubicBezTo>
                  <a:pt x="2947988" y="-408"/>
                  <a:pt x="3030945" y="-458"/>
                  <a:pt x="3113974" y="1134"/>
                </a:cubicBezTo>
                <a:close/>
              </a:path>
            </a:pathLst>
          </a:custGeom>
          <a:solidFill>
            <a:srgbClr val="F2F2F2"/>
          </a:solidFill>
          <a:ln w="1528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形 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495" y="5791709"/>
            <a:ext cx="1153281" cy="786328"/>
          </a:xfrm>
          <a:prstGeom prst="rect">
            <a:avLst/>
          </a:prstGeom>
        </p:spPr>
      </p:pic>
      <p:sp>
        <p:nvSpPr>
          <p:cNvPr id="3" name="矩形 2"/>
          <p:cNvSpPr/>
          <p:nvPr/>
        </p:nvSpPr>
        <p:spPr>
          <a:xfrm>
            <a:off x="3364018" y="115500"/>
            <a:ext cx="6598920" cy="1211294"/>
          </a:xfrm>
          <a:prstGeom prst="rect">
            <a:avLst/>
          </a:prstGeom>
          <a:noFill/>
          <a:ln>
            <a:noFill/>
          </a:ln>
        </p:spPr>
        <p:txBody>
          <a:bodyPr wrap="square" rtlCol="0" anchor="t">
            <a:spAutoFit/>
          </a:bodyPr>
          <a:lstStyle/>
          <a:p>
            <a:pPr marL="0" lvl="1" algn="just">
              <a:lnSpc>
                <a:spcPct val="173000"/>
              </a:lnSpc>
              <a:spcBef>
                <a:spcPts val="1300"/>
              </a:spcBef>
              <a:spcAft>
                <a:spcPts val="1300"/>
              </a:spcAft>
            </a:pPr>
            <a:r>
              <a:rPr lang="en-US" altLang="zh-CN" sz="4800" dirty="0">
                <a:solidFill>
                  <a:srgbClr val="003F43"/>
                </a:solidFill>
                <a:ea typeface="思源黑体 CN Bold" panose="020B0800000000000000" pitchFamily="34" charset="-122"/>
                <a:cs typeface="Open Sans" panose="020B0606030504020204" pitchFamily="34" charset="0"/>
              </a:rPr>
              <a:t>2.2 </a:t>
            </a:r>
            <a:r>
              <a:rPr lang="zh-CN" altLang="en-US" sz="4800" dirty="0">
                <a:solidFill>
                  <a:srgbClr val="003F43"/>
                </a:solidFill>
                <a:ea typeface="思源黑体 CN Bold" panose="020B0800000000000000" pitchFamily="34" charset="-122"/>
                <a:cs typeface="Open Sans" panose="020B0606030504020204" pitchFamily="34" charset="0"/>
              </a:rPr>
              <a:t>关节建模</a:t>
            </a:r>
            <a:endParaRPr lang="zh-CN" altLang="zh-CN" sz="4800" dirty="0">
              <a:solidFill>
                <a:srgbClr val="003F43"/>
              </a:solidFill>
              <a:ea typeface="思源黑体 CN Bold" panose="020B08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CE5D1BB9-8936-0A60-104E-7CE033705F17}"/>
              </a:ext>
            </a:extLst>
          </p:cNvPr>
          <p:cNvSpPr txBox="1"/>
          <p:nvPr/>
        </p:nvSpPr>
        <p:spPr>
          <a:xfrm>
            <a:off x="819201" y="1354480"/>
            <a:ext cx="6096000" cy="584775"/>
          </a:xfrm>
          <a:prstGeom prst="rect">
            <a:avLst/>
          </a:prstGeom>
          <a:noFill/>
        </p:spPr>
        <p:txBody>
          <a:bodyPr wrap="square">
            <a:spAutoFit/>
          </a:bodyPr>
          <a:lstStyle/>
          <a:p>
            <a:pPr algn="just"/>
            <a:r>
              <a:rPr lang="en-US" altLang="zh-CN" sz="3200" dirty="0">
                <a:solidFill>
                  <a:srgbClr val="003F43"/>
                </a:solidFill>
                <a:ea typeface="思源黑体 CN Bold" panose="020B0800000000000000" pitchFamily="34" charset="-122"/>
                <a:cs typeface="Open Sans" panose="020B0606030504020204" pitchFamily="34" charset="0"/>
              </a:rPr>
              <a:t>2.2.2</a:t>
            </a:r>
            <a:r>
              <a:rPr lang="zh-CN" altLang="en-US" sz="3200" dirty="0">
                <a:solidFill>
                  <a:srgbClr val="003F43"/>
                </a:solidFill>
                <a:ea typeface="思源黑体 CN Bold" panose="020B0800000000000000" pitchFamily="34" charset="-122"/>
                <a:cs typeface="Open Sans" panose="020B0606030504020204" pitchFamily="34" charset="0"/>
              </a:rPr>
              <a:t> 正运动学</a:t>
            </a:r>
            <a:endParaRPr lang="zh-CN" altLang="zh-CN" sz="3200" dirty="0">
              <a:solidFill>
                <a:srgbClr val="003F43"/>
              </a:solidFill>
              <a:ea typeface="思源黑体 CN Bold" panose="020B0800000000000000" pitchFamily="34" charset="-122"/>
              <a:cs typeface="Open Sans" panose="020B0606030504020204" pitchFamily="34" charset="0"/>
            </a:endParaRPr>
          </a:p>
        </p:txBody>
      </p:sp>
      <p:pic>
        <p:nvPicPr>
          <p:cNvPr id="12" name="图片 11">
            <a:extLst>
              <a:ext uri="{FF2B5EF4-FFF2-40B4-BE49-F238E27FC236}">
                <a16:creationId xmlns:a16="http://schemas.microsoft.com/office/drawing/2014/main" id="{38C018E2-B6F8-A79D-9E30-29AFC21A7B31}"/>
              </a:ext>
            </a:extLst>
          </p:cNvPr>
          <p:cNvPicPr>
            <a:picLocks noChangeAspect="1"/>
          </p:cNvPicPr>
          <p:nvPr/>
        </p:nvPicPr>
        <p:blipFill>
          <a:blip r:embed="rId6"/>
          <a:stretch>
            <a:fillRect/>
          </a:stretch>
        </p:blipFill>
        <p:spPr>
          <a:xfrm>
            <a:off x="1307175" y="2038297"/>
            <a:ext cx="3838104" cy="3551194"/>
          </a:xfrm>
          <a:prstGeom prst="rect">
            <a:avLst/>
          </a:prstGeom>
        </p:spPr>
      </p:pic>
      <p:pic>
        <p:nvPicPr>
          <p:cNvPr id="7" name="图片 6">
            <a:extLst>
              <a:ext uri="{FF2B5EF4-FFF2-40B4-BE49-F238E27FC236}">
                <a16:creationId xmlns:a16="http://schemas.microsoft.com/office/drawing/2014/main" id="{489597CC-3D3A-E3C1-3BD0-26D221DB0603}"/>
              </a:ext>
            </a:extLst>
          </p:cNvPr>
          <p:cNvPicPr>
            <a:picLocks noChangeAspect="1"/>
          </p:cNvPicPr>
          <p:nvPr/>
        </p:nvPicPr>
        <p:blipFill>
          <a:blip r:embed="rId7"/>
          <a:stretch>
            <a:fillRect/>
          </a:stretch>
        </p:blipFill>
        <p:spPr>
          <a:xfrm>
            <a:off x="6201441" y="3375453"/>
            <a:ext cx="4835022" cy="876881"/>
          </a:xfrm>
          <a:prstGeom prst="rect">
            <a:avLst/>
          </a:prstGeom>
        </p:spPr>
      </p:pic>
    </p:spTree>
    <p:extLst>
      <p:ext uri="{BB962C8B-B14F-4D97-AF65-F5344CB8AC3E}">
        <p14:creationId xmlns:p14="http://schemas.microsoft.com/office/powerpoint/2010/main" val="612226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ZmODhjOTBjODc2OTdlMDhhY2I2NGI3YmNlNjQxNjAifQ=="/>
</p:tagLst>
</file>

<file path=ppt/theme/theme1.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3204</Words>
  <Application>Microsoft Office PowerPoint</Application>
  <PresentationFormat>宽屏</PresentationFormat>
  <Paragraphs>229</Paragraphs>
  <Slides>47</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Akrobat Black</vt:lpstr>
      <vt:lpstr>Helvetica Neue</vt:lpstr>
      <vt:lpstr>等线</vt:lpstr>
      <vt:lpstr>思源黑体 CN Bold</vt:lpstr>
      <vt:lpstr>思源黑体 CN Light</vt:lpstr>
      <vt:lpstr>Arial</vt:lpstr>
      <vt:lpstr>Calibri</vt:lpstr>
      <vt:lpstr>Cambria Math</vt:lpstr>
      <vt:lpstr>Century Schoolbook</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李 崇珊</cp:lastModifiedBy>
  <cp:revision>72</cp:revision>
  <dcterms:created xsi:type="dcterms:W3CDTF">2019-12-12T09:10:00Z</dcterms:created>
  <dcterms:modified xsi:type="dcterms:W3CDTF">2022-06-16T15:02:15Z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20D8E23BBED3470586C44F405F1CCDA8</vt:lpwstr>
  </property>
  <property fmtid="{D5CDD505-2E9C-101B-9397-08002B2CF9AE}" pid="3" name="KSOProductBuildVer">
    <vt:lpwstr>2052-11.1.0.11636</vt:lpwstr>
  </property>
</Properties>
</file>